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35"/>
  </p:notesMasterIdLst>
  <p:sldIdLst>
    <p:sldId id="467" r:id="rId2"/>
    <p:sldId id="587" r:id="rId3"/>
    <p:sldId id="607" r:id="rId4"/>
    <p:sldId id="608" r:id="rId5"/>
    <p:sldId id="591" r:id="rId6"/>
    <p:sldId id="560" r:id="rId7"/>
    <p:sldId id="566" r:id="rId8"/>
    <p:sldId id="519" r:id="rId9"/>
    <p:sldId id="557" r:id="rId10"/>
    <p:sldId id="592" r:id="rId11"/>
    <p:sldId id="605" r:id="rId12"/>
    <p:sldId id="521" r:id="rId13"/>
    <p:sldId id="597" r:id="rId14"/>
    <p:sldId id="590" r:id="rId15"/>
    <p:sldId id="598" r:id="rId16"/>
    <p:sldId id="572" r:id="rId17"/>
    <p:sldId id="568" r:id="rId18"/>
    <p:sldId id="606" r:id="rId19"/>
    <p:sldId id="575" r:id="rId20"/>
    <p:sldId id="589" r:id="rId21"/>
    <p:sldId id="565" r:id="rId22"/>
    <p:sldId id="593" r:id="rId23"/>
    <p:sldId id="520" r:id="rId24"/>
    <p:sldId id="601" r:id="rId25"/>
    <p:sldId id="524" r:id="rId26"/>
    <p:sldId id="603" r:id="rId27"/>
    <p:sldId id="525" r:id="rId28"/>
    <p:sldId id="599" r:id="rId29"/>
    <p:sldId id="604" r:id="rId30"/>
    <p:sldId id="516" r:id="rId31"/>
    <p:sldId id="600" r:id="rId32"/>
    <p:sldId id="556" r:id="rId33"/>
    <p:sldId id="530" r:id="rId34"/>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20F"/>
    <a:srgbClr val="FF4536"/>
    <a:srgbClr val="F2F2F2"/>
    <a:srgbClr val="007EEA"/>
    <a:srgbClr val="A7D6FF"/>
    <a:srgbClr val="000000"/>
    <a:srgbClr val="3D5773"/>
    <a:srgbClr val="385570"/>
    <a:srgbClr val="595959"/>
    <a:srgbClr val="3A536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5758FB7-9AC5-4552-8A53-C91805E547FA}" styleName="Style à thème 1 - Accentuation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E171933-4619-4E11-9A3F-F7608DF75F80}" styleName="Style moyen 1 - Accentuation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574" autoAdjust="0"/>
    <p:restoredTop sz="59116" autoAdjust="0"/>
  </p:normalViewPr>
  <p:slideViewPr>
    <p:cSldViewPr>
      <p:cViewPr varScale="1">
        <p:scale>
          <a:sx n="68" d="100"/>
          <a:sy n="68" d="100"/>
        </p:scale>
        <p:origin x="2856" y="200"/>
      </p:cViewPr>
      <p:guideLst>
        <p:guide orient="horz" pos="2160"/>
        <p:guide pos="2880"/>
      </p:guideLst>
    </p:cSldViewPr>
  </p:slideViewPr>
  <p:outlineViewPr>
    <p:cViewPr>
      <p:scale>
        <a:sx n="33" d="100"/>
        <a:sy n="33" d="100"/>
      </p:scale>
      <p:origin x="0" y="1627"/>
    </p:cViewPr>
    <p:sldLst>
      <p:sld r:id="rId1" collapse="1"/>
      <p:sld r:id="rId2" collapse="1"/>
    </p:sldLst>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slide" Target="slides/slide1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3389C8A-6FC1-3345-A9EA-EC74619DE3B5}" type="doc">
      <dgm:prSet loTypeId="urn:microsoft.com/office/officeart/2005/8/layout/pyramid1" loCatId="" qsTypeId="urn:microsoft.com/office/officeart/2005/8/quickstyle/simple4" qsCatId="simple" csTypeId="urn:microsoft.com/office/officeart/2005/8/colors/accent1_2" csCatId="accent1" phldr="1"/>
      <dgm:spPr/>
    </dgm:pt>
    <dgm:pt modelId="{3557B0FF-11A7-F545-9F5D-7DBAAC9027A9}">
      <dgm:prSet phldrT="[Texte]" custT="1"/>
      <dgm:spPr>
        <a:gradFill rotWithShape="0">
          <a:gsLst>
            <a:gs pos="0">
              <a:schemeClr val="accent2"/>
            </a:gs>
            <a:gs pos="61000">
              <a:schemeClr val="accent1">
                <a:hueOff val="0"/>
                <a:satOff val="0"/>
                <a:lumOff val="0"/>
                <a:alphaOff val="0"/>
                <a:tint val="85000"/>
              </a:schemeClr>
            </a:gs>
            <a:gs pos="55000">
              <a:schemeClr val="accent1">
                <a:hueOff val="0"/>
                <a:satOff val="0"/>
                <a:lumOff val="0"/>
                <a:alphaOff val="0"/>
                <a:tint val="92000"/>
              </a:schemeClr>
            </a:gs>
            <a:gs pos="50000">
              <a:schemeClr val="accent1">
                <a:hueOff val="0"/>
                <a:satOff val="0"/>
                <a:lumOff val="0"/>
                <a:alphaOff val="0"/>
                <a:tint val="93000"/>
              </a:schemeClr>
            </a:gs>
            <a:gs pos="60000">
              <a:schemeClr val="accent1">
                <a:hueOff val="0"/>
                <a:satOff val="0"/>
                <a:lumOff val="0"/>
                <a:alphaOff val="0"/>
                <a:tint val="92000"/>
              </a:schemeClr>
            </a:gs>
            <a:gs pos="75000">
              <a:schemeClr val="accent1">
                <a:hueOff val="0"/>
                <a:satOff val="0"/>
                <a:lumOff val="0"/>
                <a:alphaOff val="0"/>
                <a:tint val="83000"/>
                <a:satMod val="108000"/>
              </a:schemeClr>
            </a:gs>
            <a:gs pos="100000">
              <a:schemeClr val="accent1">
                <a:hueOff val="0"/>
                <a:satOff val="0"/>
                <a:lumOff val="0"/>
                <a:alphaOff val="0"/>
                <a:tint val="48000"/>
                <a:satMod val="150000"/>
              </a:schemeClr>
            </a:gs>
          </a:gsLst>
          <a:lin ang="10800000" scaled="0"/>
        </a:gradFill>
      </dgm:spPr>
      <dgm:t>
        <a:bodyPr anchor="b"/>
        <a:lstStyle/>
        <a:p>
          <a:r>
            <a:rPr lang="en-US" sz="2000" dirty="0">
              <a:solidFill>
                <a:srgbClr val="0000FF"/>
              </a:solidFill>
            </a:rPr>
            <a:t>Fatal Accidents</a:t>
          </a:r>
        </a:p>
      </dgm:t>
    </dgm:pt>
    <dgm:pt modelId="{33AB56CC-9D3F-E449-A571-45CE8EA14785}" type="parTrans" cxnId="{6EA2FA52-9B7C-D043-AC28-04BAD6D1533F}">
      <dgm:prSet/>
      <dgm:spPr/>
      <dgm:t>
        <a:bodyPr/>
        <a:lstStyle/>
        <a:p>
          <a:endParaRPr lang="en-US" sz="1800">
            <a:solidFill>
              <a:srgbClr val="0000FF"/>
            </a:solidFill>
          </a:endParaRPr>
        </a:p>
      </dgm:t>
    </dgm:pt>
    <dgm:pt modelId="{1B348F29-AB55-D743-98C3-48B637C1D9DF}" type="sibTrans" cxnId="{6EA2FA52-9B7C-D043-AC28-04BAD6D1533F}">
      <dgm:prSet/>
      <dgm:spPr/>
      <dgm:t>
        <a:bodyPr/>
        <a:lstStyle/>
        <a:p>
          <a:endParaRPr lang="en-US" sz="1800">
            <a:solidFill>
              <a:srgbClr val="0000FF"/>
            </a:solidFill>
          </a:endParaRPr>
        </a:p>
      </dgm:t>
    </dgm:pt>
    <dgm:pt modelId="{9A12AB7D-8B89-2741-817D-635C1B6C15A2}">
      <dgm:prSet phldrT="[Texte]" custT="1"/>
      <dgm:spPr>
        <a:gradFill rotWithShape="0">
          <a:gsLst>
            <a:gs pos="6000">
              <a:schemeClr val="accent2"/>
            </a:gs>
            <a:gs pos="46000">
              <a:schemeClr val="accent1">
                <a:hueOff val="0"/>
                <a:satOff val="0"/>
                <a:lumOff val="0"/>
                <a:alphaOff val="0"/>
                <a:tint val="85000"/>
              </a:schemeClr>
            </a:gs>
            <a:gs pos="51000">
              <a:schemeClr val="accent1">
                <a:hueOff val="0"/>
                <a:satOff val="0"/>
                <a:lumOff val="0"/>
                <a:alphaOff val="0"/>
                <a:tint val="92000"/>
              </a:schemeClr>
            </a:gs>
            <a:gs pos="50000">
              <a:schemeClr val="accent1">
                <a:hueOff val="0"/>
                <a:satOff val="0"/>
                <a:lumOff val="0"/>
                <a:alphaOff val="0"/>
                <a:tint val="93000"/>
              </a:schemeClr>
            </a:gs>
            <a:gs pos="60000">
              <a:schemeClr val="accent1">
                <a:hueOff val="0"/>
                <a:satOff val="0"/>
                <a:lumOff val="0"/>
                <a:alphaOff val="0"/>
                <a:tint val="92000"/>
              </a:schemeClr>
            </a:gs>
            <a:gs pos="75000">
              <a:schemeClr val="accent1">
                <a:hueOff val="0"/>
                <a:satOff val="0"/>
                <a:lumOff val="0"/>
                <a:alphaOff val="0"/>
                <a:tint val="83000"/>
                <a:satMod val="108000"/>
              </a:schemeClr>
            </a:gs>
            <a:gs pos="100000">
              <a:schemeClr val="accent1">
                <a:hueOff val="0"/>
                <a:satOff val="0"/>
                <a:lumOff val="0"/>
                <a:alphaOff val="0"/>
                <a:tint val="48000"/>
                <a:satMod val="150000"/>
              </a:schemeClr>
            </a:gs>
          </a:gsLst>
          <a:lin ang="10800000" scaled="0"/>
        </a:gradFill>
      </dgm:spPr>
      <dgm:t>
        <a:bodyPr/>
        <a:lstStyle/>
        <a:p>
          <a:r>
            <a:rPr lang="en-US" sz="2000" dirty="0">
              <a:solidFill>
                <a:srgbClr val="0000FF"/>
              </a:solidFill>
            </a:rPr>
            <a:t>Accidents</a:t>
          </a:r>
        </a:p>
      </dgm:t>
    </dgm:pt>
    <dgm:pt modelId="{FB797D74-503B-354F-A841-A7994794C9E1}" type="parTrans" cxnId="{D41486DF-D0D6-8348-B9D3-3BF0D55FC3C5}">
      <dgm:prSet/>
      <dgm:spPr/>
      <dgm:t>
        <a:bodyPr/>
        <a:lstStyle/>
        <a:p>
          <a:endParaRPr lang="en-US" sz="1800">
            <a:solidFill>
              <a:srgbClr val="0000FF"/>
            </a:solidFill>
          </a:endParaRPr>
        </a:p>
      </dgm:t>
    </dgm:pt>
    <dgm:pt modelId="{842230B6-37F5-B244-BA65-712723053C40}" type="sibTrans" cxnId="{D41486DF-D0D6-8348-B9D3-3BF0D55FC3C5}">
      <dgm:prSet/>
      <dgm:spPr/>
      <dgm:t>
        <a:bodyPr/>
        <a:lstStyle/>
        <a:p>
          <a:endParaRPr lang="en-US" sz="1800">
            <a:solidFill>
              <a:srgbClr val="0000FF"/>
            </a:solidFill>
          </a:endParaRPr>
        </a:p>
      </dgm:t>
    </dgm:pt>
    <dgm:pt modelId="{07738825-5403-CD45-8ABB-1D70F757E80E}">
      <dgm:prSet phldrT="[Texte]" custT="1"/>
      <dgm:spPr>
        <a:gradFill rotWithShape="0">
          <a:gsLst>
            <a:gs pos="0">
              <a:schemeClr val="accent1">
                <a:hueOff val="0"/>
                <a:satOff val="0"/>
                <a:lumOff val="0"/>
                <a:alphaOff val="0"/>
                <a:tint val="48000"/>
                <a:satMod val="138000"/>
              </a:schemeClr>
            </a:gs>
            <a:gs pos="47000">
              <a:schemeClr val="accent1">
                <a:hueOff val="0"/>
                <a:satOff val="0"/>
                <a:lumOff val="0"/>
                <a:alphaOff val="0"/>
                <a:tint val="85000"/>
              </a:schemeClr>
            </a:gs>
            <a:gs pos="55000">
              <a:schemeClr val="accent1">
                <a:hueOff val="0"/>
                <a:satOff val="0"/>
                <a:lumOff val="0"/>
                <a:alphaOff val="0"/>
                <a:tint val="92000"/>
              </a:schemeClr>
            </a:gs>
            <a:gs pos="56000">
              <a:schemeClr val="accent1">
                <a:hueOff val="0"/>
                <a:satOff val="0"/>
                <a:lumOff val="0"/>
                <a:alphaOff val="0"/>
                <a:tint val="93000"/>
              </a:schemeClr>
            </a:gs>
            <a:gs pos="54000">
              <a:schemeClr val="accent1">
                <a:hueOff val="0"/>
                <a:satOff val="0"/>
                <a:lumOff val="0"/>
                <a:alphaOff val="0"/>
                <a:tint val="92000"/>
              </a:schemeClr>
            </a:gs>
            <a:gs pos="75000">
              <a:schemeClr val="accent1">
                <a:hueOff val="0"/>
                <a:satOff val="0"/>
                <a:lumOff val="0"/>
                <a:alphaOff val="0"/>
                <a:tint val="83000"/>
                <a:satMod val="108000"/>
              </a:schemeClr>
            </a:gs>
            <a:gs pos="100000">
              <a:schemeClr val="accent1">
                <a:hueOff val="0"/>
                <a:satOff val="0"/>
                <a:lumOff val="0"/>
                <a:alphaOff val="0"/>
                <a:tint val="48000"/>
                <a:satMod val="150000"/>
              </a:schemeClr>
            </a:gs>
            <a:gs pos="1000">
              <a:schemeClr val="accent2"/>
            </a:gs>
          </a:gsLst>
          <a:lin ang="10800000" scaled="0"/>
        </a:gradFill>
        <a:ln>
          <a:noFill/>
        </a:ln>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sz="2000" dirty="0">
              <a:solidFill>
                <a:srgbClr val="0000FF"/>
              </a:solidFill>
            </a:rPr>
            <a:t>Incidents</a:t>
          </a:r>
        </a:p>
        <a:p>
          <a:pPr defTabSz="889000">
            <a:lnSpc>
              <a:spcPct val="90000"/>
            </a:lnSpc>
            <a:spcBef>
              <a:spcPct val="0"/>
            </a:spcBef>
            <a:spcAft>
              <a:spcPct val="35000"/>
            </a:spcAft>
          </a:pPr>
          <a:endParaRPr lang="en-US" sz="2000" dirty="0">
            <a:solidFill>
              <a:srgbClr val="0000FF"/>
            </a:solidFill>
          </a:endParaRPr>
        </a:p>
      </dgm:t>
    </dgm:pt>
    <dgm:pt modelId="{9C225C8C-535E-AF47-8E95-5677CE42DAE6}" type="parTrans" cxnId="{DB49A844-0795-9D4A-B39C-689E09686CB4}">
      <dgm:prSet/>
      <dgm:spPr/>
      <dgm:t>
        <a:bodyPr/>
        <a:lstStyle/>
        <a:p>
          <a:endParaRPr lang="en-US" sz="1800">
            <a:solidFill>
              <a:srgbClr val="0000FF"/>
            </a:solidFill>
          </a:endParaRPr>
        </a:p>
      </dgm:t>
    </dgm:pt>
    <dgm:pt modelId="{17971AFB-60C6-F145-851C-8E26443C579E}" type="sibTrans" cxnId="{DB49A844-0795-9D4A-B39C-689E09686CB4}">
      <dgm:prSet/>
      <dgm:spPr/>
      <dgm:t>
        <a:bodyPr/>
        <a:lstStyle/>
        <a:p>
          <a:endParaRPr lang="en-US" sz="1800">
            <a:solidFill>
              <a:srgbClr val="0000FF"/>
            </a:solidFill>
          </a:endParaRPr>
        </a:p>
      </dgm:t>
    </dgm:pt>
    <dgm:pt modelId="{A5971C70-08DB-7644-87B1-B7F9C1D011AC}">
      <dgm:prSet custT="1"/>
      <dgm:spPr/>
      <dgm:t>
        <a:bodyPr/>
        <a:lstStyle/>
        <a:p>
          <a:pPr marL="0" marR="0" indent="0" defTabSz="914400" eaLnBrk="1" fontAlgn="auto" latinLnBrk="0" hangingPunct="1">
            <a:lnSpc>
              <a:spcPct val="100000"/>
            </a:lnSpc>
            <a:spcBef>
              <a:spcPts val="0"/>
            </a:spcBef>
            <a:spcAft>
              <a:spcPts val="0"/>
            </a:spcAft>
            <a:buClrTx/>
            <a:buSzTx/>
            <a:buFontTx/>
            <a:buNone/>
            <a:tabLst/>
            <a:defRPr/>
          </a:pPr>
          <a:r>
            <a:rPr lang="en-US" sz="2000" dirty="0">
              <a:solidFill>
                <a:srgbClr val="0000FF"/>
              </a:solidFill>
            </a:rPr>
            <a:t>Deviations</a:t>
          </a:r>
        </a:p>
        <a:p>
          <a:pPr defTabSz="889000">
            <a:lnSpc>
              <a:spcPct val="90000"/>
            </a:lnSpc>
            <a:spcBef>
              <a:spcPct val="0"/>
            </a:spcBef>
            <a:spcAft>
              <a:spcPct val="35000"/>
            </a:spcAft>
          </a:pPr>
          <a:endParaRPr lang="en-US" sz="2000" dirty="0"/>
        </a:p>
      </dgm:t>
    </dgm:pt>
    <dgm:pt modelId="{A6A757B1-1D02-2244-ABDC-FE230E825D92}" type="parTrans" cxnId="{8355EFC6-FF5C-274D-85BB-79F69FAD8A85}">
      <dgm:prSet/>
      <dgm:spPr/>
      <dgm:t>
        <a:bodyPr/>
        <a:lstStyle/>
        <a:p>
          <a:endParaRPr lang="en-US" sz="1800"/>
        </a:p>
      </dgm:t>
    </dgm:pt>
    <dgm:pt modelId="{03819DD1-B5A7-8E40-AF5B-9717A3C2AFDC}" type="sibTrans" cxnId="{8355EFC6-FF5C-274D-85BB-79F69FAD8A85}">
      <dgm:prSet/>
      <dgm:spPr/>
      <dgm:t>
        <a:bodyPr/>
        <a:lstStyle/>
        <a:p>
          <a:endParaRPr lang="en-US" sz="1800"/>
        </a:p>
      </dgm:t>
    </dgm:pt>
    <dgm:pt modelId="{BF177A64-815C-714E-96AA-F253F6F00329}" type="pres">
      <dgm:prSet presAssocID="{B3389C8A-6FC1-3345-A9EA-EC74619DE3B5}" presName="Name0" presStyleCnt="0">
        <dgm:presLayoutVars>
          <dgm:dir/>
          <dgm:animLvl val="lvl"/>
          <dgm:resizeHandles val="exact"/>
        </dgm:presLayoutVars>
      </dgm:prSet>
      <dgm:spPr/>
    </dgm:pt>
    <dgm:pt modelId="{C36DB3C9-FF7A-F142-9DC2-3B67B7577D2B}" type="pres">
      <dgm:prSet presAssocID="{3557B0FF-11A7-F545-9F5D-7DBAAC9027A9}" presName="Name8" presStyleCnt="0"/>
      <dgm:spPr/>
    </dgm:pt>
    <dgm:pt modelId="{DB3FE382-D791-9240-A0DD-FEFA3A6C7724}" type="pres">
      <dgm:prSet presAssocID="{3557B0FF-11A7-F545-9F5D-7DBAAC9027A9}" presName="level" presStyleLbl="node1" presStyleIdx="0" presStyleCnt="4" custLinFactNeighborX="-6716">
        <dgm:presLayoutVars>
          <dgm:chMax val="1"/>
          <dgm:bulletEnabled val="1"/>
        </dgm:presLayoutVars>
      </dgm:prSet>
      <dgm:spPr/>
    </dgm:pt>
    <dgm:pt modelId="{D13F94EF-8F78-6243-B095-035168E52FE5}" type="pres">
      <dgm:prSet presAssocID="{3557B0FF-11A7-F545-9F5D-7DBAAC9027A9}" presName="levelTx" presStyleLbl="revTx" presStyleIdx="0" presStyleCnt="0">
        <dgm:presLayoutVars>
          <dgm:chMax val="1"/>
          <dgm:bulletEnabled val="1"/>
        </dgm:presLayoutVars>
      </dgm:prSet>
      <dgm:spPr/>
    </dgm:pt>
    <dgm:pt modelId="{31EE5384-34EE-F547-98D1-FEE9E6841D44}" type="pres">
      <dgm:prSet presAssocID="{9A12AB7D-8B89-2741-817D-635C1B6C15A2}" presName="Name8" presStyleCnt="0"/>
      <dgm:spPr/>
    </dgm:pt>
    <dgm:pt modelId="{75A3E849-A7C7-E64E-8922-C203A7BE7C05}" type="pres">
      <dgm:prSet presAssocID="{9A12AB7D-8B89-2741-817D-635C1B6C15A2}" presName="level" presStyleLbl="node1" presStyleIdx="1" presStyleCnt="4" custLinFactNeighborX="38060">
        <dgm:presLayoutVars>
          <dgm:chMax val="1"/>
          <dgm:bulletEnabled val="1"/>
        </dgm:presLayoutVars>
      </dgm:prSet>
      <dgm:spPr/>
    </dgm:pt>
    <dgm:pt modelId="{82738FAA-1E1E-CF46-9E45-3642AFD6C7ED}" type="pres">
      <dgm:prSet presAssocID="{9A12AB7D-8B89-2741-817D-635C1B6C15A2}" presName="levelTx" presStyleLbl="revTx" presStyleIdx="0" presStyleCnt="0">
        <dgm:presLayoutVars>
          <dgm:chMax val="1"/>
          <dgm:bulletEnabled val="1"/>
        </dgm:presLayoutVars>
      </dgm:prSet>
      <dgm:spPr/>
    </dgm:pt>
    <dgm:pt modelId="{39E0395C-3C2C-BB46-9DEC-C83E0F4C9EBB}" type="pres">
      <dgm:prSet presAssocID="{07738825-5403-CD45-8ABB-1D70F757E80E}" presName="Name8" presStyleCnt="0"/>
      <dgm:spPr/>
    </dgm:pt>
    <dgm:pt modelId="{89F50481-8DF2-0542-8E62-ADF70D24F395}" type="pres">
      <dgm:prSet presAssocID="{07738825-5403-CD45-8ABB-1D70F757E80E}" presName="level" presStyleLbl="node1" presStyleIdx="2" presStyleCnt="4" custScaleX="96020" custLinFactNeighborX="-18657" custLinFactNeighborY="-8696">
        <dgm:presLayoutVars>
          <dgm:chMax val="1"/>
          <dgm:bulletEnabled val="1"/>
        </dgm:presLayoutVars>
      </dgm:prSet>
      <dgm:spPr/>
    </dgm:pt>
    <dgm:pt modelId="{D33F3293-46E1-DF44-850F-97B0222965F3}" type="pres">
      <dgm:prSet presAssocID="{07738825-5403-CD45-8ABB-1D70F757E80E}" presName="levelTx" presStyleLbl="revTx" presStyleIdx="0" presStyleCnt="0">
        <dgm:presLayoutVars>
          <dgm:chMax val="1"/>
          <dgm:bulletEnabled val="1"/>
        </dgm:presLayoutVars>
      </dgm:prSet>
      <dgm:spPr/>
    </dgm:pt>
    <dgm:pt modelId="{66083109-B770-BD43-AC28-642A8A8184E0}" type="pres">
      <dgm:prSet presAssocID="{A5971C70-08DB-7644-87B1-B7F9C1D011AC}" presName="Name8" presStyleCnt="0"/>
      <dgm:spPr/>
    </dgm:pt>
    <dgm:pt modelId="{A8BF74B8-3192-1946-943B-0997933E20DE}" type="pres">
      <dgm:prSet presAssocID="{A5971C70-08DB-7644-87B1-B7F9C1D011AC}" presName="level" presStyleLbl="node1" presStyleIdx="3" presStyleCnt="4">
        <dgm:presLayoutVars>
          <dgm:chMax val="1"/>
          <dgm:bulletEnabled val="1"/>
        </dgm:presLayoutVars>
      </dgm:prSet>
      <dgm:spPr/>
    </dgm:pt>
    <dgm:pt modelId="{57CE9C54-A78B-794B-B20B-5840A26D2090}" type="pres">
      <dgm:prSet presAssocID="{A5971C70-08DB-7644-87B1-B7F9C1D011AC}" presName="levelTx" presStyleLbl="revTx" presStyleIdx="0" presStyleCnt="0">
        <dgm:presLayoutVars>
          <dgm:chMax val="1"/>
          <dgm:bulletEnabled val="1"/>
        </dgm:presLayoutVars>
      </dgm:prSet>
      <dgm:spPr/>
    </dgm:pt>
  </dgm:ptLst>
  <dgm:cxnLst>
    <dgm:cxn modelId="{8AFF3B00-FFB4-564C-8F3F-423679F4405E}" type="presOf" srcId="{07738825-5403-CD45-8ABB-1D70F757E80E}" destId="{D33F3293-46E1-DF44-850F-97B0222965F3}" srcOrd="1" destOrd="0" presId="urn:microsoft.com/office/officeart/2005/8/layout/pyramid1"/>
    <dgm:cxn modelId="{E2351611-5D41-CF48-A0D2-FFEB4A67300B}" type="presOf" srcId="{A5971C70-08DB-7644-87B1-B7F9C1D011AC}" destId="{57CE9C54-A78B-794B-B20B-5840A26D2090}" srcOrd="1" destOrd="0" presId="urn:microsoft.com/office/officeart/2005/8/layout/pyramid1"/>
    <dgm:cxn modelId="{FFB65A1B-F126-254A-8D6B-E09274CF3163}" type="presOf" srcId="{A5971C70-08DB-7644-87B1-B7F9C1D011AC}" destId="{A8BF74B8-3192-1946-943B-0997933E20DE}" srcOrd="0" destOrd="0" presId="urn:microsoft.com/office/officeart/2005/8/layout/pyramid1"/>
    <dgm:cxn modelId="{DB49A844-0795-9D4A-B39C-689E09686CB4}" srcId="{B3389C8A-6FC1-3345-A9EA-EC74619DE3B5}" destId="{07738825-5403-CD45-8ABB-1D70F757E80E}" srcOrd="2" destOrd="0" parTransId="{9C225C8C-535E-AF47-8E95-5677CE42DAE6}" sibTransId="{17971AFB-60C6-F145-851C-8E26443C579E}"/>
    <dgm:cxn modelId="{6EA2FA52-9B7C-D043-AC28-04BAD6D1533F}" srcId="{B3389C8A-6FC1-3345-A9EA-EC74619DE3B5}" destId="{3557B0FF-11A7-F545-9F5D-7DBAAC9027A9}" srcOrd="0" destOrd="0" parTransId="{33AB56CC-9D3F-E449-A571-45CE8EA14785}" sibTransId="{1B348F29-AB55-D743-98C3-48B637C1D9DF}"/>
    <dgm:cxn modelId="{6FFB6355-4EEB-B046-AE39-6F2C05B469E5}" type="presOf" srcId="{3557B0FF-11A7-F545-9F5D-7DBAAC9027A9}" destId="{D13F94EF-8F78-6243-B095-035168E52FE5}" srcOrd="1" destOrd="0" presId="urn:microsoft.com/office/officeart/2005/8/layout/pyramid1"/>
    <dgm:cxn modelId="{E22C4D66-F6DF-0940-A326-FCEE2E2DE47C}" type="presOf" srcId="{B3389C8A-6FC1-3345-A9EA-EC74619DE3B5}" destId="{BF177A64-815C-714E-96AA-F253F6F00329}" srcOrd="0" destOrd="0" presId="urn:microsoft.com/office/officeart/2005/8/layout/pyramid1"/>
    <dgm:cxn modelId="{CDC42275-0A2F-024E-B3E4-083DE521E127}" type="presOf" srcId="{9A12AB7D-8B89-2741-817D-635C1B6C15A2}" destId="{82738FAA-1E1E-CF46-9E45-3642AFD6C7ED}" srcOrd="1" destOrd="0" presId="urn:microsoft.com/office/officeart/2005/8/layout/pyramid1"/>
    <dgm:cxn modelId="{6690A8AF-CFF6-0747-929F-E0475FC6032A}" type="presOf" srcId="{3557B0FF-11A7-F545-9F5D-7DBAAC9027A9}" destId="{DB3FE382-D791-9240-A0DD-FEFA3A6C7724}" srcOrd="0" destOrd="0" presId="urn:microsoft.com/office/officeart/2005/8/layout/pyramid1"/>
    <dgm:cxn modelId="{8355EFC6-FF5C-274D-85BB-79F69FAD8A85}" srcId="{B3389C8A-6FC1-3345-A9EA-EC74619DE3B5}" destId="{A5971C70-08DB-7644-87B1-B7F9C1D011AC}" srcOrd="3" destOrd="0" parTransId="{A6A757B1-1D02-2244-ABDC-FE230E825D92}" sibTransId="{03819DD1-B5A7-8E40-AF5B-9717A3C2AFDC}"/>
    <dgm:cxn modelId="{2A9645CA-8EF1-0541-A6C3-DA9CB81DBE41}" type="presOf" srcId="{9A12AB7D-8B89-2741-817D-635C1B6C15A2}" destId="{75A3E849-A7C7-E64E-8922-C203A7BE7C05}" srcOrd="0" destOrd="0" presId="urn:microsoft.com/office/officeart/2005/8/layout/pyramid1"/>
    <dgm:cxn modelId="{D41486DF-D0D6-8348-B9D3-3BF0D55FC3C5}" srcId="{B3389C8A-6FC1-3345-A9EA-EC74619DE3B5}" destId="{9A12AB7D-8B89-2741-817D-635C1B6C15A2}" srcOrd="1" destOrd="0" parTransId="{FB797D74-503B-354F-A841-A7994794C9E1}" sibTransId="{842230B6-37F5-B244-BA65-712723053C40}"/>
    <dgm:cxn modelId="{E1297BF7-07A4-9B47-8E6F-B69B79A1A5F6}" type="presOf" srcId="{07738825-5403-CD45-8ABB-1D70F757E80E}" destId="{89F50481-8DF2-0542-8E62-ADF70D24F395}" srcOrd="0" destOrd="0" presId="urn:microsoft.com/office/officeart/2005/8/layout/pyramid1"/>
    <dgm:cxn modelId="{F1A6762C-7045-7742-85A5-B2A0EA8E2366}" type="presParOf" srcId="{BF177A64-815C-714E-96AA-F253F6F00329}" destId="{C36DB3C9-FF7A-F142-9DC2-3B67B7577D2B}" srcOrd="0" destOrd="0" presId="urn:microsoft.com/office/officeart/2005/8/layout/pyramid1"/>
    <dgm:cxn modelId="{1C8DCBB7-CD0E-1E44-9BC5-32D000C589BC}" type="presParOf" srcId="{C36DB3C9-FF7A-F142-9DC2-3B67B7577D2B}" destId="{DB3FE382-D791-9240-A0DD-FEFA3A6C7724}" srcOrd="0" destOrd="0" presId="urn:microsoft.com/office/officeart/2005/8/layout/pyramid1"/>
    <dgm:cxn modelId="{BA58FC7A-0995-4B41-AB9A-E41944E21E2F}" type="presParOf" srcId="{C36DB3C9-FF7A-F142-9DC2-3B67B7577D2B}" destId="{D13F94EF-8F78-6243-B095-035168E52FE5}" srcOrd="1" destOrd="0" presId="urn:microsoft.com/office/officeart/2005/8/layout/pyramid1"/>
    <dgm:cxn modelId="{44C1EB20-D9AA-294D-A3F4-07D16CFC3765}" type="presParOf" srcId="{BF177A64-815C-714E-96AA-F253F6F00329}" destId="{31EE5384-34EE-F547-98D1-FEE9E6841D44}" srcOrd="1" destOrd="0" presId="urn:microsoft.com/office/officeart/2005/8/layout/pyramid1"/>
    <dgm:cxn modelId="{B2CD5F89-7827-A748-9E3B-DD7C0E058242}" type="presParOf" srcId="{31EE5384-34EE-F547-98D1-FEE9E6841D44}" destId="{75A3E849-A7C7-E64E-8922-C203A7BE7C05}" srcOrd="0" destOrd="0" presId="urn:microsoft.com/office/officeart/2005/8/layout/pyramid1"/>
    <dgm:cxn modelId="{03FB7829-474F-0749-800B-00D805556180}" type="presParOf" srcId="{31EE5384-34EE-F547-98D1-FEE9E6841D44}" destId="{82738FAA-1E1E-CF46-9E45-3642AFD6C7ED}" srcOrd="1" destOrd="0" presId="urn:microsoft.com/office/officeart/2005/8/layout/pyramid1"/>
    <dgm:cxn modelId="{05265C79-0888-4847-A491-687ABFF0D17C}" type="presParOf" srcId="{BF177A64-815C-714E-96AA-F253F6F00329}" destId="{39E0395C-3C2C-BB46-9DEC-C83E0F4C9EBB}" srcOrd="2" destOrd="0" presId="urn:microsoft.com/office/officeart/2005/8/layout/pyramid1"/>
    <dgm:cxn modelId="{C64F9FD4-5CA2-4348-A802-5DDE75BB3E06}" type="presParOf" srcId="{39E0395C-3C2C-BB46-9DEC-C83E0F4C9EBB}" destId="{89F50481-8DF2-0542-8E62-ADF70D24F395}" srcOrd="0" destOrd="0" presId="urn:microsoft.com/office/officeart/2005/8/layout/pyramid1"/>
    <dgm:cxn modelId="{5F4B5906-5B26-EA41-9B10-978FAE1D103B}" type="presParOf" srcId="{39E0395C-3C2C-BB46-9DEC-C83E0F4C9EBB}" destId="{D33F3293-46E1-DF44-850F-97B0222965F3}" srcOrd="1" destOrd="0" presId="urn:microsoft.com/office/officeart/2005/8/layout/pyramid1"/>
    <dgm:cxn modelId="{FF5BDF53-252F-EB46-A2BD-201F46BE459B}" type="presParOf" srcId="{BF177A64-815C-714E-96AA-F253F6F00329}" destId="{66083109-B770-BD43-AC28-642A8A8184E0}" srcOrd="3" destOrd="0" presId="urn:microsoft.com/office/officeart/2005/8/layout/pyramid1"/>
    <dgm:cxn modelId="{869EEAC2-EA56-5D46-A973-16A747309AC7}" type="presParOf" srcId="{66083109-B770-BD43-AC28-642A8A8184E0}" destId="{A8BF74B8-3192-1946-943B-0997933E20DE}" srcOrd="0" destOrd="0" presId="urn:microsoft.com/office/officeart/2005/8/layout/pyramid1"/>
    <dgm:cxn modelId="{91501482-0562-4F4B-B360-B3073DE7D95E}" type="presParOf" srcId="{66083109-B770-BD43-AC28-642A8A8184E0}" destId="{57CE9C54-A78B-794B-B20B-5840A26D2090}" srcOrd="1" destOrd="0" presId="urn:microsoft.com/office/officeart/2005/8/layout/pyramid1"/>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3FE382-D791-9240-A0DD-FEFA3A6C7724}">
      <dsp:nvSpPr>
        <dsp:cNvPr id="0" name=""/>
        <dsp:cNvSpPr/>
      </dsp:nvSpPr>
      <dsp:spPr>
        <a:xfrm>
          <a:off x="1728197" y="0"/>
          <a:ext cx="1206134" cy="1242138"/>
        </a:xfrm>
        <a:prstGeom prst="trapezoid">
          <a:avLst>
            <a:gd name="adj" fmla="val 50000"/>
          </a:avLst>
        </a:prstGeom>
        <a:gradFill rotWithShape="0">
          <a:gsLst>
            <a:gs pos="0">
              <a:schemeClr val="accent2"/>
            </a:gs>
            <a:gs pos="61000">
              <a:schemeClr val="accent1">
                <a:hueOff val="0"/>
                <a:satOff val="0"/>
                <a:lumOff val="0"/>
                <a:alphaOff val="0"/>
                <a:tint val="85000"/>
              </a:schemeClr>
            </a:gs>
            <a:gs pos="55000">
              <a:schemeClr val="accent1">
                <a:hueOff val="0"/>
                <a:satOff val="0"/>
                <a:lumOff val="0"/>
                <a:alphaOff val="0"/>
                <a:tint val="92000"/>
              </a:schemeClr>
            </a:gs>
            <a:gs pos="50000">
              <a:schemeClr val="accent1">
                <a:hueOff val="0"/>
                <a:satOff val="0"/>
                <a:lumOff val="0"/>
                <a:alphaOff val="0"/>
                <a:tint val="93000"/>
              </a:schemeClr>
            </a:gs>
            <a:gs pos="60000">
              <a:schemeClr val="accent1">
                <a:hueOff val="0"/>
                <a:satOff val="0"/>
                <a:lumOff val="0"/>
                <a:alphaOff val="0"/>
                <a:tint val="92000"/>
              </a:schemeClr>
            </a:gs>
            <a:gs pos="75000">
              <a:schemeClr val="accent1">
                <a:hueOff val="0"/>
                <a:satOff val="0"/>
                <a:lumOff val="0"/>
                <a:alphaOff val="0"/>
                <a:tint val="83000"/>
                <a:satMod val="108000"/>
              </a:schemeClr>
            </a:gs>
            <a:gs pos="100000">
              <a:schemeClr val="accent1">
                <a:hueOff val="0"/>
                <a:satOff val="0"/>
                <a:lumOff val="0"/>
                <a:alphaOff val="0"/>
                <a:tint val="48000"/>
                <a:satMod val="150000"/>
              </a:schemeClr>
            </a:gs>
          </a:gsLst>
          <a:lin ang="10800000" scaled="0"/>
        </a:gradFill>
        <a:ln>
          <a:noFill/>
        </a:ln>
        <a:effectLst>
          <a:glow rad="63500">
            <a:schemeClr val="accent1">
              <a:hueOff val="0"/>
              <a:satOff val="0"/>
              <a:lumOff val="0"/>
              <a:alphaOff val="0"/>
              <a:alpha val="45000"/>
              <a:satMod val="120000"/>
            </a:schemeClr>
          </a:glow>
        </a:effectLst>
        <a:scene3d>
          <a:camera prst="orthographicFront" fov="0">
            <a:rot lat="0" lon="0" rev="0"/>
          </a:camera>
          <a:lightRig rig="brightRoom" dir="tl">
            <a:rot lat="0" lon="0" rev="8700000"/>
          </a:lightRig>
        </a:scene3d>
        <a:sp3d>
          <a:bevelT w="0" h="0"/>
          <a:contourClr>
            <a:schemeClr val="accent1">
              <a:hueOff val="0"/>
              <a:satOff val="0"/>
              <a:lumOff val="0"/>
              <a:alphaOff val="0"/>
              <a:tint val="7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b" anchorCtr="0">
          <a:noAutofit/>
        </a:bodyPr>
        <a:lstStyle/>
        <a:p>
          <a:pPr marL="0" lvl="0" indent="0" algn="ctr" defTabSz="889000">
            <a:lnSpc>
              <a:spcPct val="90000"/>
            </a:lnSpc>
            <a:spcBef>
              <a:spcPct val="0"/>
            </a:spcBef>
            <a:spcAft>
              <a:spcPct val="35000"/>
            </a:spcAft>
            <a:buNone/>
          </a:pPr>
          <a:r>
            <a:rPr lang="en-US" sz="2000" kern="1200" dirty="0">
              <a:solidFill>
                <a:srgbClr val="0000FF"/>
              </a:solidFill>
            </a:rPr>
            <a:t>Fatal Accidents</a:t>
          </a:r>
        </a:p>
      </dsp:txBody>
      <dsp:txXfrm>
        <a:off x="1728197" y="0"/>
        <a:ext cx="1206134" cy="1242138"/>
      </dsp:txXfrm>
    </dsp:sp>
    <dsp:sp modelId="{75A3E849-A7C7-E64E-8922-C203A7BE7C05}">
      <dsp:nvSpPr>
        <dsp:cNvPr id="0" name=""/>
        <dsp:cNvSpPr/>
      </dsp:nvSpPr>
      <dsp:spPr>
        <a:xfrm>
          <a:off x="2124243" y="1242138"/>
          <a:ext cx="2412268" cy="1242138"/>
        </a:xfrm>
        <a:prstGeom prst="trapezoid">
          <a:avLst>
            <a:gd name="adj" fmla="val 48551"/>
          </a:avLst>
        </a:prstGeom>
        <a:gradFill rotWithShape="0">
          <a:gsLst>
            <a:gs pos="6000">
              <a:schemeClr val="accent2"/>
            </a:gs>
            <a:gs pos="46000">
              <a:schemeClr val="accent1">
                <a:hueOff val="0"/>
                <a:satOff val="0"/>
                <a:lumOff val="0"/>
                <a:alphaOff val="0"/>
                <a:tint val="85000"/>
              </a:schemeClr>
            </a:gs>
            <a:gs pos="51000">
              <a:schemeClr val="accent1">
                <a:hueOff val="0"/>
                <a:satOff val="0"/>
                <a:lumOff val="0"/>
                <a:alphaOff val="0"/>
                <a:tint val="92000"/>
              </a:schemeClr>
            </a:gs>
            <a:gs pos="50000">
              <a:schemeClr val="accent1">
                <a:hueOff val="0"/>
                <a:satOff val="0"/>
                <a:lumOff val="0"/>
                <a:alphaOff val="0"/>
                <a:tint val="93000"/>
              </a:schemeClr>
            </a:gs>
            <a:gs pos="60000">
              <a:schemeClr val="accent1">
                <a:hueOff val="0"/>
                <a:satOff val="0"/>
                <a:lumOff val="0"/>
                <a:alphaOff val="0"/>
                <a:tint val="92000"/>
              </a:schemeClr>
            </a:gs>
            <a:gs pos="75000">
              <a:schemeClr val="accent1">
                <a:hueOff val="0"/>
                <a:satOff val="0"/>
                <a:lumOff val="0"/>
                <a:alphaOff val="0"/>
                <a:tint val="83000"/>
                <a:satMod val="108000"/>
              </a:schemeClr>
            </a:gs>
            <a:gs pos="100000">
              <a:schemeClr val="accent1">
                <a:hueOff val="0"/>
                <a:satOff val="0"/>
                <a:lumOff val="0"/>
                <a:alphaOff val="0"/>
                <a:tint val="48000"/>
                <a:satMod val="150000"/>
              </a:schemeClr>
            </a:gs>
          </a:gsLst>
          <a:lin ang="10800000" scaled="0"/>
        </a:gradFill>
        <a:ln>
          <a:noFill/>
        </a:ln>
        <a:effectLst>
          <a:glow rad="63500">
            <a:schemeClr val="accent1">
              <a:hueOff val="0"/>
              <a:satOff val="0"/>
              <a:lumOff val="0"/>
              <a:alphaOff val="0"/>
              <a:alpha val="45000"/>
              <a:satMod val="120000"/>
            </a:schemeClr>
          </a:glow>
        </a:effectLst>
        <a:scene3d>
          <a:camera prst="orthographicFront" fov="0">
            <a:rot lat="0" lon="0" rev="0"/>
          </a:camera>
          <a:lightRig rig="brightRoom" dir="tl">
            <a:rot lat="0" lon="0" rev="8700000"/>
          </a:lightRig>
        </a:scene3d>
        <a:sp3d>
          <a:bevelT w="0" h="0"/>
          <a:contourClr>
            <a:schemeClr val="accent1">
              <a:hueOff val="0"/>
              <a:satOff val="0"/>
              <a:lumOff val="0"/>
              <a:alphaOff val="0"/>
              <a:tint val="7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rgbClr val="0000FF"/>
              </a:solidFill>
            </a:rPr>
            <a:t>Accidents</a:t>
          </a:r>
        </a:p>
      </dsp:txBody>
      <dsp:txXfrm>
        <a:off x="2546390" y="1242138"/>
        <a:ext cx="1567974" cy="1242138"/>
      </dsp:txXfrm>
    </dsp:sp>
    <dsp:sp modelId="{89F50481-8DF2-0542-8E62-ADF70D24F395}">
      <dsp:nvSpPr>
        <dsp:cNvPr id="0" name=""/>
        <dsp:cNvSpPr/>
      </dsp:nvSpPr>
      <dsp:spPr>
        <a:xfrm>
          <a:off x="0" y="2376259"/>
          <a:ext cx="3474389" cy="1242138"/>
        </a:xfrm>
        <a:prstGeom prst="trapezoid">
          <a:avLst>
            <a:gd name="adj" fmla="val 48551"/>
          </a:avLst>
        </a:prstGeom>
        <a:gradFill rotWithShape="0">
          <a:gsLst>
            <a:gs pos="0">
              <a:schemeClr val="accent1">
                <a:hueOff val="0"/>
                <a:satOff val="0"/>
                <a:lumOff val="0"/>
                <a:alphaOff val="0"/>
                <a:tint val="48000"/>
                <a:satMod val="138000"/>
              </a:schemeClr>
            </a:gs>
            <a:gs pos="47000">
              <a:schemeClr val="accent1">
                <a:hueOff val="0"/>
                <a:satOff val="0"/>
                <a:lumOff val="0"/>
                <a:alphaOff val="0"/>
                <a:tint val="85000"/>
              </a:schemeClr>
            </a:gs>
            <a:gs pos="55000">
              <a:schemeClr val="accent1">
                <a:hueOff val="0"/>
                <a:satOff val="0"/>
                <a:lumOff val="0"/>
                <a:alphaOff val="0"/>
                <a:tint val="92000"/>
              </a:schemeClr>
            </a:gs>
            <a:gs pos="56000">
              <a:schemeClr val="accent1">
                <a:hueOff val="0"/>
                <a:satOff val="0"/>
                <a:lumOff val="0"/>
                <a:alphaOff val="0"/>
                <a:tint val="93000"/>
              </a:schemeClr>
            </a:gs>
            <a:gs pos="54000">
              <a:schemeClr val="accent1">
                <a:hueOff val="0"/>
                <a:satOff val="0"/>
                <a:lumOff val="0"/>
                <a:alphaOff val="0"/>
                <a:tint val="92000"/>
              </a:schemeClr>
            </a:gs>
            <a:gs pos="75000">
              <a:schemeClr val="accent1">
                <a:hueOff val="0"/>
                <a:satOff val="0"/>
                <a:lumOff val="0"/>
                <a:alphaOff val="0"/>
                <a:tint val="83000"/>
                <a:satMod val="108000"/>
              </a:schemeClr>
            </a:gs>
            <a:gs pos="100000">
              <a:schemeClr val="accent1">
                <a:hueOff val="0"/>
                <a:satOff val="0"/>
                <a:lumOff val="0"/>
                <a:alphaOff val="0"/>
                <a:tint val="48000"/>
                <a:satMod val="150000"/>
              </a:schemeClr>
            </a:gs>
            <a:gs pos="1000">
              <a:schemeClr val="accent2"/>
            </a:gs>
          </a:gsLst>
          <a:lin ang="10800000" scaled="0"/>
        </a:gradFill>
        <a:ln>
          <a:noFill/>
        </a:ln>
        <a:effectLst>
          <a:glow rad="63500">
            <a:schemeClr val="accent1">
              <a:hueOff val="0"/>
              <a:satOff val="0"/>
              <a:lumOff val="0"/>
              <a:alphaOff val="0"/>
              <a:alpha val="45000"/>
              <a:satMod val="120000"/>
            </a:schemeClr>
          </a:glow>
        </a:effectLst>
        <a:scene3d>
          <a:camera prst="orthographicFront" fov="0">
            <a:rot lat="0" lon="0" rev="0"/>
          </a:camera>
          <a:lightRig rig="brightRoom" dir="tl">
            <a:rot lat="0" lon="0" rev="8700000"/>
          </a:lightRig>
        </a:scene3d>
        <a:sp3d>
          <a:bevelT w="0" h="0"/>
          <a:contourClr>
            <a:schemeClr val="accent1">
              <a:hueOff val="0"/>
              <a:satOff val="0"/>
              <a:lumOff val="0"/>
              <a:alphaOff val="0"/>
              <a:tint val="7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2000" kern="1200" dirty="0">
              <a:solidFill>
                <a:srgbClr val="0000FF"/>
              </a:solidFill>
            </a:rPr>
            <a:t>Incidents</a:t>
          </a:r>
        </a:p>
        <a:p>
          <a:pPr lvl="0" algn="ctr" defTabSz="889000">
            <a:lnSpc>
              <a:spcPct val="90000"/>
            </a:lnSpc>
            <a:spcBef>
              <a:spcPct val="0"/>
            </a:spcBef>
            <a:spcAft>
              <a:spcPct val="35000"/>
            </a:spcAft>
            <a:buNone/>
          </a:pPr>
          <a:endParaRPr lang="en-US" sz="2000" kern="1200" dirty="0">
            <a:solidFill>
              <a:srgbClr val="0000FF"/>
            </a:solidFill>
          </a:endParaRPr>
        </a:p>
      </dsp:txBody>
      <dsp:txXfrm>
        <a:off x="608018" y="2376259"/>
        <a:ext cx="2258353" cy="1242138"/>
      </dsp:txXfrm>
    </dsp:sp>
    <dsp:sp modelId="{A8BF74B8-3192-1946-943B-0997933E20DE}">
      <dsp:nvSpPr>
        <dsp:cNvPr id="0" name=""/>
        <dsp:cNvSpPr/>
      </dsp:nvSpPr>
      <dsp:spPr>
        <a:xfrm>
          <a:off x="0" y="3726414"/>
          <a:ext cx="4824536" cy="1242138"/>
        </a:xfrm>
        <a:prstGeom prst="trapezoid">
          <a:avLst>
            <a:gd name="adj" fmla="val 48551"/>
          </a:avLst>
        </a:prstGeom>
        <a:gradFill rotWithShape="0">
          <a:gsLst>
            <a:gs pos="0">
              <a:schemeClr val="accent1">
                <a:hueOff val="0"/>
                <a:satOff val="0"/>
                <a:lumOff val="0"/>
                <a:alphaOff val="0"/>
                <a:tint val="48000"/>
                <a:satMod val="138000"/>
              </a:schemeClr>
            </a:gs>
            <a:gs pos="25000">
              <a:schemeClr val="accent1">
                <a:hueOff val="0"/>
                <a:satOff val="0"/>
                <a:lumOff val="0"/>
                <a:alphaOff val="0"/>
                <a:tint val="85000"/>
              </a:schemeClr>
            </a:gs>
            <a:gs pos="40000">
              <a:schemeClr val="accent1">
                <a:hueOff val="0"/>
                <a:satOff val="0"/>
                <a:lumOff val="0"/>
                <a:alphaOff val="0"/>
                <a:tint val="92000"/>
              </a:schemeClr>
            </a:gs>
            <a:gs pos="50000">
              <a:schemeClr val="accent1">
                <a:hueOff val="0"/>
                <a:satOff val="0"/>
                <a:lumOff val="0"/>
                <a:alphaOff val="0"/>
                <a:tint val="93000"/>
              </a:schemeClr>
            </a:gs>
            <a:gs pos="60000">
              <a:schemeClr val="accent1">
                <a:hueOff val="0"/>
                <a:satOff val="0"/>
                <a:lumOff val="0"/>
                <a:alphaOff val="0"/>
                <a:tint val="92000"/>
              </a:schemeClr>
            </a:gs>
            <a:gs pos="75000">
              <a:schemeClr val="accent1">
                <a:hueOff val="0"/>
                <a:satOff val="0"/>
                <a:lumOff val="0"/>
                <a:alphaOff val="0"/>
                <a:tint val="83000"/>
                <a:satMod val="108000"/>
              </a:schemeClr>
            </a:gs>
            <a:gs pos="100000">
              <a:schemeClr val="accent1">
                <a:hueOff val="0"/>
                <a:satOff val="0"/>
                <a:lumOff val="0"/>
                <a:alphaOff val="0"/>
                <a:tint val="48000"/>
                <a:satMod val="150000"/>
              </a:schemeClr>
            </a:gs>
          </a:gsLst>
          <a:lin ang="5400000" scaled="0"/>
        </a:gradFill>
        <a:ln>
          <a:noFill/>
        </a:ln>
        <a:effectLst>
          <a:glow rad="63500">
            <a:schemeClr val="accent1">
              <a:hueOff val="0"/>
              <a:satOff val="0"/>
              <a:lumOff val="0"/>
              <a:alphaOff val="0"/>
              <a:alpha val="45000"/>
              <a:satMod val="120000"/>
            </a:schemeClr>
          </a:glow>
        </a:effectLst>
        <a:scene3d>
          <a:camera prst="orthographicFront" fov="0">
            <a:rot lat="0" lon="0" rev="0"/>
          </a:camera>
          <a:lightRig rig="brightRoom" dir="tl">
            <a:rot lat="0" lon="0" rev="8700000"/>
          </a:lightRig>
        </a:scene3d>
        <a:sp3d>
          <a:bevelT w="0" h="0"/>
          <a:contourClr>
            <a:schemeClr val="accent1">
              <a:hueOff val="0"/>
              <a:satOff val="0"/>
              <a:lumOff val="0"/>
              <a:alphaOff val="0"/>
              <a:tint val="70000"/>
            </a:schemeClr>
          </a:contourClr>
        </a:sp3d>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marL="0" marR="0" lvl="0" indent="0" algn="ctr" defTabSz="914400" eaLnBrk="1" fontAlgn="auto" latinLnBrk="0" hangingPunct="1">
            <a:lnSpc>
              <a:spcPct val="100000"/>
            </a:lnSpc>
            <a:spcBef>
              <a:spcPct val="0"/>
            </a:spcBef>
            <a:spcAft>
              <a:spcPts val="0"/>
            </a:spcAft>
            <a:buClrTx/>
            <a:buSzTx/>
            <a:buFontTx/>
            <a:buNone/>
            <a:tabLst/>
            <a:defRPr/>
          </a:pPr>
          <a:r>
            <a:rPr lang="en-US" sz="2000" kern="1200" dirty="0">
              <a:solidFill>
                <a:srgbClr val="0000FF"/>
              </a:solidFill>
            </a:rPr>
            <a:t>Deviations</a:t>
          </a:r>
        </a:p>
        <a:p>
          <a:pPr lvl="0" algn="ctr" defTabSz="889000">
            <a:lnSpc>
              <a:spcPct val="90000"/>
            </a:lnSpc>
            <a:spcBef>
              <a:spcPct val="0"/>
            </a:spcBef>
            <a:spcAft>
              <a:spcPct val="35000"/>
            </a:spcAft>
            <a:buNone/>
          </a:pPr>
          <a:endParaRPr lang="en-US" sz="2000" kern="1200" dirty="0"/>
        </a:p>
      </dsp:txBody>
      <dsp:txXfrm>
        <a:off x="844293" y="3726414"/>
        <a:ext cx="3135948" cy="1242138"/>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5A5A563-A484-416D-A7F6-F50009891FF6}" type="datetimeFigureOut">
              <a:rPr lang="fr-FR" smtClean="0"/>
              <a:pPr/>
              <a:t>17/05/2019</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6D16884-712F-4746-8196-FDEFDDAC366F}" type="slidenum">
              <a:rPr lang="fr-FR" smtClean="0"/>
              <a:pPr/>
              <a:t>‹N°›</a:t>
            </a:fld>
            <a:endParaRPr lang="fr-FR"/>
          </a:p>
        </p:txBody>
      </p:sp>
    </p:spTree>
    <p:extLst>
      <p:ext uri="{BB962C8B-B14F-4D97-AF65-F5344CB8AC3E}">
        <p14:creationId xmlns:p14="http://schemas.microsoft.com/office/powerpoint/2010/main" val="1251999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3A9451C-1F2F-1C4A-810B-149F90E119C5}" type="slidenum">
              <a:rPr lang="fr-FR"/>
              <a:pPr/>
              <a:t>7</a:t>
            </a:fld>
            <a:endParaRPr lang="fr-FR"/>
          </a:p>
        </p:txBody>
      </p:sp>
      <p:sp>
        <p:nvSpPr>
          <p:cNvPr id="1047554"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04755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a:xfrm>
            <a:off x="3884613" y="8685214"/>
            <a:ext cx="2971801" cy="457200"/>
          </a:xfrm>
          <a:prstGeom prst="rect">
            <a:avLst/>
          </a:prstGeom>
        </p:spPr>
        <p:txBody>
          <a:bodyPr lIns="88122" tIns="44061" rIns="88122" bIns="44061"/>
          <a:lstStyle/>
          <a:p>
            <a:fld id="{D154C381-3481-4B48-93BF-0CB4641FE5D8}" type="slidenum">
              <a:rPr lang="fr-FR" smtClean="0"/>
              <a:pPr/>
              <a:t>23</a:t>
            </a:fld>
            <a:endParaRPr lang="fr-F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bwMode="auto">
          <a:xfrm>
            <a:off x="3884613" y="8685214"/>
            <a:ext cx="2971800" cy="457200"/>
          </a:xfrm>
          <a:prstGeom prst="rect">
            <a:avLst/>
          </a:prstGeom>
          <a:noFill/>
          <a:ln>
            <a:miter lim="800000"/>
            <a:headEnd/>
            <a:tailEnd/>
          </a:ln>
        </p:spPr>
        <p:txBody>
          <a:bodyPr wrap="square" lIns="91431" tIns="45716" rIns="91431" bIns="45716" numCol="1" anchorCtr="0" compatLnSpc="1">
            <a:prstTxWarp prst="textNoShape">
              <a:avLst/>
            </a:prstTxWarp>
          </a:bodyPr>
          <a:lstStyle/>
          <a:p>
            <a:fld id="{5B59C3B8-648C-4C36-B8C7-6EE27B7E244F}" type="slidenum">
              <a:rPr lang="fr-FR" smtClean="0">
                <a:latin typeface="Arial" pitchFamily="34" charset="0"/>
              </a:rPr>
              <a:pPr/>
              <a:t>25</a:t>
            </a:fld>
            <a:endParaRPr lang="fr-FR">
              <a:latin typeface="Arial" pitchFamily="34" charset="0"/>
            </a:endParaRPr>
          </a:p>
        </p:txBody>
      </p:sp>
      <p:sp>
        <p:nvSpPr>
          <p:cNvPr id="17510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75108"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9F5D78AE-9EE1-4C11-A592-08A9DA2D676B}" type="slidenum">
              <a:rPr lang="fr-FR" smtClean="0"/>
              <a:pPr/>
              <a:t>32</a:t>
            </a:fld>
            <a:endParaRPr lang="fr-F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pPr eaLnBrk="1" hangingPunct="1"/>
            <a:endParaRPr lang="fr-F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6D16884-712F-4746-8196-FDEFDDAC366F}" type="slidenum">
              <a:rPr lang="fr-FR" smtClean="0"/>
              <a:pPr/>
              <a:t>8</a:t>
            </a:fld>
            <a:endParaRPr lang="fr-FR"/>
          </a:p>
        </p:txBody>
      </p:sp>
    </p:spTree>
    <p:extLst>
      <p:ext uri="{BB962C8B-B14F-4D97-AF65-F5344CB8AC3E}">
        <p14:creationId xmlns:p14="http://schemas.microsoft.com/office/powerpoint/2010/main" val="1941728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en-GB" sz="1200" kern="1200" dirty="0">
                <a:solidFill>
                  <a:schemeClr val="tx1"/>
                </a:solidFill>
                <a:effectLst/>
                <a:latin typeface="+mn-lt"/>
                <a:ea typeface="+mn-ea"/>
                <a:cs typeface="+mn-cs"/>
              </a:rPr>
              <a:t>Some earthquakes are preceded by a few hours, days or weeks, by smaller tremors ("foreshocks").</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13.2% of earthquakes of M&gt; 6 between 1977 and 1996 had at least a "foreshock" of M&gt; 5 on a 10-day interval before the main shock and within 75 km of the </a:t>
            </a:r>
            <a:r>
              <a:rPr lang="en-GB" sz="1200" kern="1200" dirty="0" err="1">
                <a:solidFill>
                  <a:schemeClr val="tx1"/>
                </a:solidFill>
                <a:effectLst/>
                <a:latin typeface="+mn-lt"/>
                <a:ea typeface="+mn-ea"/>
                <a:cs typeface="+mn-cs"/>
              </a:rPr>
              <a:t>epicenter</a:t>
            </a:r>
            <a:r>
              <a:rPr lang="en-GB" sz="1200" kern="1200" dirty="0">
                <a:solidFill>
                  <a:schemeClr val="tx1"/>
                </a:solidFill>
                <a:effectLst/>
                <a:latin typeface="+mn-lt"/>
                <a:ea typeface="+mn-ea"/>
                <a:cs typeface="+mn-cs"/>
              </a:rPr>
              <a:t>.</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In the same time interval occur other phenomena:</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non-seismic (radon emission, changes in the water level, electromagnetic emissions) related to the stresses to which the medium</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or even non-physical: the abnormal </a:t>
            </a:r>
            <a:r>
              <a:rPr lang="en-GB" sz="1200" kern="1200" dirty="0" err="1">
                <a:solidFill>
                  <a:schemeClr val="tx1"/>
                </a:solidFill>
                <a:effectLst/>
                <a:latin typeface="+mn-lt"/>
                <a:ea typeface="+mn-ea"/>
                <a:cs typeface="+mn-cs"/>
              </a:rPr>
              <a:t>behavior</a:t>
            </a:r>
            <a:r>
              <a:rPr lang="en-GB" sz="1200" kern="1200" dirty="0">
                <a:solidFill>
                  <a:schemeClr val="tx1"/>
                </a:solidFill>
                <a:effectLst/>
                <a:latin typeface="+mn-lt"/>
                <a:ea typeface="+mn-ea"/>
                <a:cs typeface="+mn-cs"/>
              </a:rPr>
              <a:t> of animals</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Limitations of the concept of precursor</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Many earthquakes are preceded by "precursors", but:</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Studies on the mechanisms of earthquakes themselves do not predict the short-term</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"foreshocks" are short-term precursors, but difficult to identify as such.</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They are generally identified ex post and does not always occur.</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Their qualifying post incites to exaggerate the cause-effect relationships</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Related phenomena studies fail to link the phenomena observed with the earthquake models.</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The physical processes that generate these phenomena are still poorly understood.</a:t>
            </a:r>
            <a:endParaRPr lang="fr-FR" sz="12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A major difficulty is to distinguish the expected signal from background noise: what is "normal"? (problem of the definition of the null hypothesis)</a:t>
            </a:r>
            <a:endParaRPr lang="fr-FR" sz="12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66D16884-712F-4746-8196-FDEFDDAC366F}" type="slidenum">
              <a:rPr lang="fr-FR" smtClean="0"/>
              <a:pPr/>
              <a:t>9</a:t>
            </a:fld>
            <a:endParaRPr lang="fr-FR"/>
          </a:p>
        </p:txBody>
      </p:sp>
    </p:spTree>
    <p:extLst>
      <p:ext uri="{BB962C8B-B14F-4D97-AF65-F5344CB8AC3E}">
        <p14:creationId xmlns:p14="http://schemas.microsoft.com/office/powerpoint/2010/main" val="9880582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xfrm>
            <a:off x="3884613" y="8685214"/>
            <a:ext cx="2971800" cy="457200"/>
          </a:xfrm>
          <a:prstGeom prst="rect">
            <a:avLst/>
          </a:prstGeom>
          <a:noFill/>
        </p:spPr>
        <p:txBody>
          <a:bodyPr lIns="91431" tIns="45716" rIns="91431" bIns="45716"/>
          <a:lstStyle/>
          <a:p>
            <a:fld id="{C9D76F7C-1273-4759-A92C-84D3CA76F18D}" type="slidenum">
              <a:rPr lang="fr-FR" smtClean="0"/>
              <a:pPr/>
              <a:t>12</a:t>
            </a:fld>
            <a:endParaRPr lang="fr-FR"/>
          </a:p>
        </p:txBody>
      </p:sp>
      <p:sp>
        <p:nvSpPr>
          <p:cNvPr id="30723" name="Rectangle 2"/>
          <p:cNvSpPr>
            <a:spLocks noGrp="1" noRot="1" noChangeAspect="1" noChangeArrowheads="1" noTextEdit="1"/>
          </p:cNvSpPr>
          <p:nvPr>
            <p:ph type="sldImg"/>
          </p:nvPr>
        </p:nvSpPr>
        <p:spPr>
          <a:xfrm>
            <a:off x="1144588" y="685800"/>
            <a:ext cx="4573587" cy="3429000"/>
          </a:xfrm>
          <a:ln/>
        </p:spPr>
      </p:sp>
      <p:sp>
        <p:nvSpPr>
          <p:cNvPr id="30724" name="Rectangle 3"/>
          <p:cNvSpPr>
            <a:spLocks noGrp="1" noChangeArrowheads="1"/>
          </p:cNvSpPr>
          <p:nvPr>
            <p:ph type="body" idx="1"/>
          </p:nvPr>
        </p:nvSpPr>
        <p:spPr>
          <a:xfrm>
            <a:off x="913420" y="4343180"/>
            <a:ext cx="5031160" cy="4114358"/>
          </a:xfrm>
          <a:noFill/>
          <a:ln w="9525"/>
        </p:spPr>
        <p:txBody>
          <a:bodyPr/>
          <a:lstStyle/>
          <a:p>
            <a:endParaRPr lang="en-GB"/>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FE86B0-65EA-ED49-A337-265FBF056BF7}" type="slidenum">
              <a:rPr lang="fr-FR"/>
              <a:pPr/>
              <a:t>17</a:t>
            </a:fld>
            <a:endParaRPr lang="fr-FR"/>
          </a:p>
        </p:txBody>
      </p:sp>
      <p:sp>
        <p:nvSpPr>
          <p:cNvPr id="992258" name="Rectangle 2"/>
          <p:cNvSpPr>
            <a:spLocks noGrp="1" noRot="1" noChangeAspect="1" noChangeArrowheads="1" noTextEdit="1"/>
          </p:cNvSpPr>
          <p:nvPr>
            <p:ph type="sldImg"/>
          </p:nvPr>
        </p:nvSpPr>
        <p:spPr>
          <a:xfrm>
            <a:off x="1146175" y="685800"/>
            <a:ext cx="4568825" cy="3427413"/>
          </a:xfrm>
          <a:ln/>
          <a:extLst>
            <a:ext uri="{FAA26D3D-D897-4be2-8F04-BA451C77F1D7}">
              <ma14:placeholderFlag xmlns:ma14="http://schemas.microsoft.com/office/mac/drawingml/2011/main" xmlns="" val="1"/>
            </a:ext>
          </a:extLst>
        </p:spPr>
      </p:sp>
      <p:sp>
        <p:nvSpPr>
          <p:cNvPr id="992259" name="Rectangle 3"/>
          <p:cNvSpPr>
            <a:spLocks noGrp="1" noChangeArrowheads="1"/>
          </p:cNvSpPr>
          <p:nvPr>
            <p:ph type="body" idx="1"/>
          </p:nvPr>
        </p:nvSpPr>
        <p:spPr>
          <a:xfrm>
            <a:off x="916688" y="4343179"/>
            <a:ext cx="5024624" cy="4114358"/>
          </a:xfrm>
        </p:spPr>
        <p:txBody>
          <a:bodyPr/>
          <a:lstStyle/>
          <a:p>
            <a:pPr algn="ctr">
              <a:spcBef>
                <a:spcPct val="50000"/>
              </a:spcBef>
            </a:pPr>
            <a:r>
              <a:rPr lang="fr-FR" b="1" dirty="0">
                <a:solidFill>
                  <a:srgbClr val="000099"/>
                </a:solidFill>
              </a:rPr>
              <a:t>The </a:t>
            </a:r>
            <a:r>
              <a:rPr lang="fr-FR" b="1" dirty="0" err="1">
                <a:solidFill>
                  <a:srgbClr val="000099"/>
                </a:solidFill>
              </a:rPr>
              <a:t>probability</a:t>
            </a:r>
            <a:r>
              <a:rPr lang="fr-FR" b="1" dirty="0">
                <a:solidFill>
                  <a:srgbClr val="000099"/>
                </a:solidFill>
              </a:rPr>
              <a:t> of a second </a:t>
            </a:r>
            <a:r>
              <a:rPr lang="fr-FR" b="1" dirty="0" err="1">
                <a:solidFill>
                  <a:srgbClr val="000099"/>
                </a:solidFill>
              </a:rPr>
              <a:t>engine</a:t>
            </a:r>
            <a:r>
              <a:rPr lang="fr-FR" b="1" dirty="0">
                <a:solidFill>
                  <a:srgbClr val="000099"/>
                </a:solidFill>
              </a:rPr>
              <a:t> </a:t>
            </a:r>
            <a:r>
              <a:rPr lang="fr-FR" b="1" dirty="0" err="1">
                <a:solidFill>
                  <a:srgbClr val="000099"/>
                </a:solidFill>
              </a:rPr>
              <a:t>failure</a:t>
            </a:r>
            <a:r>
              <a:rPr lang="fr-FR" b="1" dirty="0">
                <a:solidFill>
                  <a:srgbClr val="000099"/>
                </a:solidFill>
              </a:rPr>
              <a:t> </a:t>
            </a:r>
            <a:r>
              <a:rPr lang="fr-FR" b="1" dirty="0" err="1">
                <a:solidFill>
                  <a:srgbClr val="000099"/>
                </a:solidFill>
              </a:rPr>
              <a:t>decreases</a:t>
            </a:r>
            <a:r>
              <a:rPr lang="fr-FR" b="1" dirty="0">
                <a:solidFill>
                  <a:srgbClr val="000099"/>
                </a:solidFill>
              </a:rPr>
              <a:t> </a:t>
            </a:r>
            <a:r>
              <a:rPr lang="fr-FR" b="1" dirty="0" err="1">
                <a:solidFill>
                  <a:srgbClr val="000099"/>
                </a:solidFill>
              </a:rPr>
              <a:t>considerably</a:t>
            </a:r>
            <a:r>
              <a:rPr lang="fr-FR" b="1" dirty="0">
                <a:solidFill>
                  <a:srgbClr val="000099"/>
                </a:solidFill>
              </a:rPr>
              <a:t> if the </a:t>
            </a:r>
            <a:r>
              <a:rPr lang="fr-FR" b="1" dirty="0" err="1">
                <a:solidFill>
                  <a:srgbClr val="000099"/>
                </a:solidFill>
              </a:rPr>
              <a:t>reasons</a:t>
            </a:r>
            <a:r>
              <a:rPr lang="fr-FR" b="1" dirty="0">
                <a:solidFill>
                  <a:srgbClr val="000099"/>
                </a:solidFill>
              </a:rPr>
              <a:t> for </a:t>
            </a:r>
            <a:r>
              <a:rPr lang="fr-FR" b="1" dirty="0" err="1">
                <a:solidFill>
                  <a:srgbClr val="000099"/>
                </a:solidFill>
              </a:rPr>
              <a:t>shutdown</a:t>
            </a:r>
            <a:r>
              <a:rPr lang="fr-FR" b="1" dirty="0">
                <a:solidFill>
                  <a:srgbClr val="000099"/>
                </a:solidFill>
              </a:rPr>
              <a:t> are </a:t>
            </a:r>
            <a:r>
              <a:rPr lang="fr-FR" b="1" dirty="0" err="1">
                <a:solidFill>
                  <a:srgbClr val="000099"/>
                </a:solidFill>
              </a:rPr>
              <a:t>independent</a:t>
            </a:r>
            <a:r>
              <a:rPr lang="fr-FR" b="1" dirty="0">
                <a:solidFill>
                  <a:srgbClr val="000099"/>
                </a:solidFill>
              </a:rPr>
              <a:t>.</a:t>
            </a:r>
          </a:p>
          <a:p>
            <a:pPr>
              <a:spcBef>
                <a:spcPct val="50000"/>
              </a:spcBef>
            </a:pPr>
            <a:r>
              <a:rPr lang="fr-FR" b="1" dirty="0">
                <a:solidFill>
                  <a:srgbClr val="993300"/>
                </a:solidFill>
              </a:rPr>
              <a:t>The </a:t>
            </a:r>
            <a:r>
              <a:rPr lang="fr-FR" b="1" dirty="0" err="1">
                <a:solidFill>
                  <a:srgbClr val="993300"/>
                </a:solidFill>
              </a:rPr>
              <a:t>most</a:t>
            </a:r>
            <a:r>
              <a:rPr lang="fr-FR" b="1" dirty="0">
                <a:solidFill>
                  <a:srgbClr val="993300"/>
                </a:solidFill>
              </a:rPr>
              <a:t> </a:t>
            </a:r>
            <a:r>
              <a:rPr lang="fr-FR" b="1" dirty="0" err="1">
                <a:solidFill>
                  <a:srgbClr val="993300"/>
                </a:solidFill>
              </a:rPr>
              <a:t>frequent</a:t>
            </a:r>
            <a:r>
              <a:rPr lang="fr-FR" b="1" dirty="0">
                <a:solidFill>
                  <a:srgbClr val="993300"/>
                </a:solidFill>
              </a:rPr>
              <a:t> cause of a single IFSD </a:t>
            </a:r>
            <a:r>
              <a:rPr lang="fr-FR" b="1" dirty="0" err="1">
                <a:solidFill>
                  <a:srgbClr val="993300"/>
                </a:solidFill>
              </a:rPr>
              <a:t>is</a:t>
            </a:r>
            <a:r>
              <a:rPr lang="fr-FR" b="1" dirty="0">
                <a:solidFill>
                  <a:srgbClr val="993300"/>
                </a:solidFill>
              </a:rPr>
              <a:t> the least probable cause of a dual IFSD!</a:t>
            </a:r>
          </a:p>
          <a:p>
            <a:pPr>
              <a:spcBef>
                <a:spcPct val="0"/>
              </a:spcBef>
            </a:pPr>
            <a:r>
              <a:rPr lang="fr-FR" b="1" i="1" dirty="0">
                <a:solidFill>
                  <a:srgbClr val="000000"/>
                </a:solidFill>
              </a:rPr>
              <a:t>FOD 4%</a:t>
            </a:r>
          </a:p>
          <a:p>
            <a:pPr>
              <a:spcBef>
                <a:spcPct val="0"/>
              </a:spcBef>
            </a:pPr>
            <a:r>
              <a:rPr lang="fr-FR" b="1" i="1" dirty="0" err="1">
                <a:solidFill>
                  <a:srgbClr val="000000"/>
                </a:solidFill>
              </a:rPr>
              <a:t>Operational</a:t>
            </a:r>
            <a:r>
              <a:rPr lang="fr-FR" b="1" i="1" dirty="0">
                <a:solidFill>
                  <a:srgbClr val="000000"/>
                </a:solidFill>
              </a:rPr>
              <a:t> Error2%</a:t>
            </a:r>
          </a:p>
          <a:p>
            <a:pPr>
              <a:spcBef>
                <a:spcPct val="0"/>
              </a:spcBef>
            </a:pPr>
            <a:r>
              <a:rPr lang="fr-FR" b="1" i="1" dirty="0" err="1">
                <a:solidFill>
                  <a:srgbClr val="000000"/>
                </a:solidFill>
              </a:rPr>
              <a:t>Reliability</a:t>
            </a:r>
            <a:r>
              <a:rPr lang="fr-FR" b="1" i="1" dirty="0">
                <a:solidFill>
                  <a:srgbClr val="000000"/>
                </a:solidFill>
              </a:rPr>
              <a:t> 81%</a:t>
            </a:r>
          </a:p>
          <a:p>
            <a:pPr>
              <a:spcBef>
                <a:spcPct val="0"/>
              </a:spcBef>
            </a:pPr>
            <a:r>
              <a:rPr lang="fr-FR" b="1" i="1" dirty="0">
                <a:solidFill>
                  <a:srgbClr val="000000"/>
                </a:solidFill>
              </a:rPr>
              <a:t>Maintenance </a:t>
            </a:r>
            <a:r>
              <a:rPr lang="fr-FR" b="1" i="1" dirty="0" err="1">
                <a:solidFill>
                  <a:srgbClr val="000000"/>
                </a:solidFill>
              </a:rPr>
              <a:t>Error</a:t>
            </a:r>
            <a:r>
              <a:rPr lang="fr-FR" b="1" i="1" dirty="0">
                <a:solidFill>
                  <a:srgbClr val="000000"/>
                </a:solidFill>
              </a:rPr>
              <a:t> 13%</a:t>
            </a:r>
          </a:p>
          <a:p>
            <a:pPr>
              <a:spcBef>
                <a:spcPct val="0"/>
              </a:spcBef>
            </a:pPr>
            <a:endParaRPr lang="fr-FR" b="1" i="1" dirty="0">
              <a:solidFill>
                <a:srgbClr val="000000"/>
              </a:solidFill>
            </a:endParaRPr>
          </a:p>
          <a:p>
            <a:pPr>
              <a:spcBef>
                <a:spcPct val="0"/>
              </a:spcBef>
            </a:pPr>
            <a:r>
              <a:rPr lang="fr-FR" b="1" i="1" dirty="0">
                <a:solidFill>
                  <a:srgbClr val="000000"/>
                </a:solidFill>
              </a:rPr>
              <a:t>Dual: </a:t>
            </a:r>
          </a:p>
          <a:p>
            <a:r>
              <a:rPr lang="fr-FR" b="1" i="1" dirty="0">
                <a:solidFill>
                  <a:srgbClr val="000099"/>
                </a:solidFill>
              </a:rPr>
              <a:t>Fuel exhaustion</a:t>
            </a:r>
          </a:p>
          <a:p>
            <a:r>
              <a:rPr lang="fr-FR" b="1" i="1" dirty="0">
                <a:solidFill>
                  <a:srgbClr val="000099"/>
                </a:solidFill>
              </a:rPr>
              <a:t>Dual Maintenance </a:t>
            </a:r>
            <a:r>
              <a:rPr lang="fr-FR" b="1" i="1" dirty="0" err="1">
                <a:solidFill>
                  <a:srgbClr val="000099"/>
                </a:solidFill>
              </a:rPr>
              <a:t>Error</a:t>
            </a:r>
            <a:endParaRPr lang="fr-FR" b="1" i="1" dirty="0">
              <a:solidFill>
                <a:srgbClr val="000099"/>
              </a:solidFill>
            </a:endParaRPr>
          </a:p>
          <a:p>
            <a:r>
              <a:rPr lang="fr-FR" b="1" i="1" dirty="0">
                <a:solidFill>
                  <a:srgbClr val="000099"/>
                </a:solidFill>
              </a:rPr>
              <a:t>Fuel contamination</a:t>
            </a:r>
          </a:p>
          <a:p>
            <a:r>
              <a:rPr lang="fr-FR" b="1" i="1" dirty="0">
                <a:solidFill>
                  <a:srgbClr val="000099"/>
                </a:solidFill>
              </a:rPr>
              <a:t>Dual F.O.D.</a:t>
            </a:r>
          </a:p>
          <a:p>
            <a:r>
              <a:rPr lang="fr-FR" b="1" i="1" dirty="0" err="1">
                <a:solidFill>
                  <a:srgbClr val="000099"/>
                </a:solidFill>
              </a:rPr>
              <a:t>Correlated</a:t>
            </a:r>
            <a:r>
              <a:rPr lang="fr-FR" b="1" i="1" dirty="0">
                <a:solidFill>
                  <a:srgbClr val="000099"/>
                </a:solidFill>
              </a:rPr>
              <a:t> </a:t>
            </a:r>
            <a:r>
              <a:rPr lang="fr-FR" b="1" i="1" dirty="0" err="1">
                <a:solidFill>
                  <a:srgbClr val="000099"/>
                </a:solidFill>
              </a:rPr>
              <a:t>engine</a:t>
            </a:r>
            <a:r>
              <a:rPr lang="fr-FR" b="1" i="1" dirty="0">
                <a:solidFill>
                  <a:srgbClr val="000099"/>
                </a:solidFill>
              </a:rPr>
              <a:t> </a:t>
            </a:r>
            <a:r>
              <a:rPr lang="fr-FR" b="1" i="1" dirty="0" err="1">
                <a:solidFill>
                  <a:srgbClr val="000099"/>
                </a:solidFill>
              </a:rPr>
              <a:t>failures</a:t>
            </a:r>
            <a:r>
              <a:rPr lang="fr-FR" b="1" i="1" dirty="0">
                <a:solidFill>
                  <a:srgbClr val="000099"/>
                </a:solidFill>
              </a:rPr>
              <a:t> </a:t>
            </a:r>
            <a:r>
              <a:rPr lang="fr-FR" b="1" i="1" dirty="0">
                <a:solidFill>
                  <a:srgbClr val="000099"/>
                </a:solidFill>
                <a:sym typeface="Wingdings" charset="0"/>
              </a:rPr>
              <a:t> </a:t>
            </a:r>
            <a:r>
              <a:rPr lang="fr-FR" b="1" i="1" dirty="0">
                <a:solidFill>
                  <a:srgbClr val="000099"/>
                </a:solidFill>
              </a:rPr>
              <a:t>Improbable</a:t>
            </a:r>
          </a:p>
          <a:p>
            <a:pPr>
              <a:spcBef>
                <a:spcPct val="0"/>
              </a:spcBef>
            </a:pPr>
            <a:endParaRPr lang="fr-FR" dirty="0"/>
          </a:p>
          <a:p>
            <a:r>
              <a:rPr lang="fr-FR" b="1" i="1" dirty="0" err="1">
                <a:solidFill>
                  <a:srgbClr val="000099"/>
                </a:solidFill>
              </a:rPr>
              <a:t>Reliability</a:t>
            </a:r>
            <a:endParaRPr lang="fr-FR" b="1" i="1" dirty="0">
              <a:solidFill>
                <a:srgbClr val="000099"/>
              </a:solidFill>
            </a:endParaRPr>
          </a:p>
          <a:p>
            <a:r>
              <a:rPr lang="fr-FR" b="1" i="1" dirty="0" err="1">
                <a:solidFill>
                  <a:srgbClr val="000099"/>
                </a:solidFill>
              </a:rPr>
              <a:t>Uncorrelated</a:t>
            </a:r>
            <a:r>
              <a:rPr lang="fr-FR" b="1" i="1" dirty="0">
                <a:solidFill>
                  <a:srgbClr val="000099"/>
                </a:solidFill>
              </a:rPr>
              <a:t> </a:t>
            </a:r>
            <a:r>
              <a:rPr lang="fr-FR" b="1" i="1" dirty="0" err="1">
                <a:solidFill>
                  <a:srgbClr val="000099"/>
                </a:solidFill>
              </a:rPr>
              <a:t>engine</a:t>
            </a:r>
            <a:r>
              <a:rPr lang="fr-FR" b="1" i="1" dirty="0">
                <a:solidFill>
                  <a:srgbClr val="000099"/>
                </a:solidFill>
              </a:rPr>
              <a:t> </a:t>
            </a:r>
            <a:r>
              <a:rPr lang="fr-FR" b="1" i="1" dirty="0" err="1">
                <a:solidFill>
                  <a:srgbClr val="000099"/>
                </a:solidFill>
              </a:rPr>
              <a:t>failures</a:t>
            </a:r>
            <a:r>
              <a:rPr lang="fr-FR" b="1" i="1" dirty="0">
                <a:solidFill>
                  <a:srgbClr val="000099"/>
                </a:solidFill>
              </a:rPr>
              <a:t> </a:t>
            </a:r>
            <a:r>
              <a:rPr lang="fr-FR" b="1" i="1" dirty="0">
                <a:solidFill>
                  <a:srgbClr val="000099"/>
                </a:solidFill>
                <a:sym typeface="Wingdings" charset="0"/>
              </a:rPr>
              <a:t> </a:t>
            </a:r>
            <a:r>
              <a:rPr lang="fr-FR" b="1" i="1" dirty="0" err="1">
                <a:solidFill>
                  <a:srgbClr val="000099"/>
                </a:solidFill>
              </a:rPr>
              <a:t>Extremely</a:t>
            </a:r>
            <a:r>
              <a:rPr lang="fr-FR" b="1" i="1" dirty="0">
                <a:solidFill>
                  <a:srgbClr val="000099"/>
                </a:solidFill>
              </a:rPr>
              <a:t> improbable</a:t>
            </a:r>
          </a:p>
          <a:p>
            <a:pPr>
              <a:spcBef>
                <a:spcPct val="0"/>
              </a:spcBef>
            </a:pPr>
            <a:endParaRPr lang="fr-FR" dirty="0"/>
          </a:p>
          <a:p>
            <a:pPr>
              <a:spcBef>
                <a:spcPct val="0"/>
              </a:spcBef>
            </a:pPr>
            <a:endParaRPr lang="fr-FR" dirty="0"/>
          </a:p>
          <a:p>
            <a:pPr>
              <a:spcBef>
                <a:spcPct val="0"/>
              </a:spcBef>
            </a:pPr>
            <a:endParaRPr lang="fr-FR" dirty="0"/>
          </a:p>
          <a:p>
            <a:endParaRPr lang="fr-F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FE86B0-65EA-ED49-A337-265FBF056BF7}" type="slidenum">
              <a:rPr lang="fr-FR"/>
              <a:pPr/>
              <a:t>18</a:t>
            </a:fld>
            <a:endParaRPr lang="fr-FR"/>
          </a:p>
        </p:txBody>
      </p:sp>
      <p:sp>
        <p:nvSpPr>
          <p:cNvPr id="992258" name="Rectangle 2"/>
          <p:cNvSpPr>
            <a:spLocks noGrp="1" noRot="1" noChangeAspect="1" noChangeArrowheads="1" noTextEdit="1"/>
          </p:cNvSpPr>
          <p:nvPr>
            <p:ph type="sldImg"/>
          </p:nvPr>
        </p:nvSpPr>
        <p:spPr>
          <a:xfrm>
            <a:off x="1146175" y="685800"/>
            <a:ext cx="4568825" cy="3427413"/>
          </a:xfrm>
          <a:ln/>
          <a:extLst>
            <a:ext uri="{FAA26D3D-D897-4be2-8F04-BA451C77F1D7}">
              <ma14:placeholderFlag xmlns:ma14="http://schemas.microsoft.com/office/mac/drawingml/2011/main" xmlns="" val="1"/>
            </a:ext>
          </a:extLst>
        </p:spPr>
      </p:sp>
      <p:sp>
        <p:nvSpPr>
          <p:cNvPr id="992259" name="Rectangle 3"/>
          <p:cNvSpPr>
            <a:spLocks noGrp="1" noChangeArrowheads="1"/>
          </p:cNvSpPr>
          <p:nvPr>
            <p:ph type="body" idx="1"/>
          </p:nvPr>
        </p:nvSpPr>
        <p:spPr>
          <a:xfrm>
            <a:off x="916688" y="4343179"/>
            <a:ext cx="5024624" cy="4114358"/>
          </a:xfrm>
        </p:spPr>
        <p:txBody>
          <a:bodyPr/>
          <a:lstStyle/>
          <a:p>
            <a:pPr algn="ctr">
              <a:spcBef>
                <a:spcPct val="50000"/>
              </a:spcBef>
            </a:pPr>
            <a:r>
              <a:rPr lang="fr-FR" b="1" dirty="0">
                <a:solidFill>
                  <a:srgbClr val="000099"/>
                </a:solidFill>
              </a:rPr>
              <a:t>The </a:t>
            </a:r>
            <a:r>
              <a:rPr lang="fr-FR" b="1" dirty="0" err="1">
                <a:solidFill>
                  <a:srgbClr val="000099"/>
                </a:solidFill>
              </a:rPr>
              <a:t>probability</a:t>
            </a:r>
            <a:r>
              <a:rPr lang="fr-FR" b="1" dirty="0">
                <a:solidFill>
                  <a:srgbClr val="000099"/>
                </a:solidFill>
              </a:rPr>
              <a:t> of a second </a:t>
            </a:r>
            <a:r>
              <a:rPr lang="fr-FR" b="1" dirty="0" err="1">
                <a:solidFill>
                  <a:srgbClr val="000099"/>
                </a:solidFill>
              </a:rPr>
              <a:t>engine</a:t>
            </a:r>
            <a:r>
              <a:rPr lang="fr-FR" b="1" dirty="0">
                <a:solidFill>
                  <a:srgbClr val="000099"/>
                </a:solidFill>
              </a:rPr>
              <a:t> </a:t>
            </a:r>
            <a:r>
              <a:rPr lang="fr-FR" b="1" dirty="0" err="1">
                <a:solidFill>
                  <a:srgbClr val="000099"/>
                </a:solidFill>
              </a:rPr>
              <a:t>failure</a:t>
            </a:r>
            <a:r>
              <a:rPr lang="fr-FR" b="1" dirty="0">
                <a:solidFill>
                  <a:srgbClr val="000099"/>
                </a:solidFill>
              </a:rPr>
              <a:t> </a:t>
            </a:r>
            <a:r>
              <a:rPr lang="fr-FR" b="1" dirty="0" err="1">
                <a:solidFill>
                  <a:srgbClr val="000099"/>
                </a:solidFill>
              </a:rPr>
              <a:t>decreases</a:t>
            </a:r>
            <a:r>
              <a:rPr lang="fr-FR" b="1" dirty="0">
                <a:solidFill>
                  <a:srgbClr val="000099"/>
                </a:solidFill>
              </a:rPr>
              <a:t> </a:t>
            </a:r>
            <a:r>
              <a:rPr lang="fr-FR" b="1" dirty="0" err="1">
                <a:solidFill>
                  <a:srgbClr val="000099"/>
                </a:solidFill>
              </a:rPr>
              <a:t>considerably</a:t>
            </a:r>
            <a:r>
              <a:rPr lang="fr-FR" b="1" dirty="0">
                <a:solidFill>
                  <a:srgbClr val="000099"/>
                </a:solidFill>
              </a:rPr>
              <a:t> if the </a:t>
            </a:r>
            <a:r>
              <a:rPr lang="fr-FR" b="1" dirty="0" err="1">
                <a:solidFill>
                  <a:srgbClr val="000099"/>
                </a:solidFill>
              </a:rPr>
              <a:t>reasons</a:t>
            </a:r>
            <a:r>
              <a:rPr lang="fr-FR" b="1" dirty="0">
                <a:solidFill>
                  <a:srgbClr val="000099"/>
                </a:solidFill>
              </a:rPr>
              <a:t> for </a:t>
            </a:r>
            <a:r>
              <a:rPr lang="fr-FR" b="1" dirty="0" err="1">
                <a:solidFill>
                  <a:srgbClr val="000099"/>
                </a:solidFill>
              </a:rPr>
              <a:t>shutdown</a:t>
            </a:r>
            <a:r>
              <a:rPr lang="fr-FR" b="1" dirty="0">
                <a:solidFill>
                  <a:srgbClr val="000099"/>
                </a:solidFill>
              </a:rPr>
              <a:t> are </a:t>
            </a:r>
            <a:r>
              <a:rPr lang="fr-FR" b="1" dirty="0" err="1">
                <a:solidFill>
                  <a:srgbClr val="000099"/>
                </a:solidFill>
              </a:rPr>
              <a:t>independent</a:t>
            </a:r>
            <a:r>
              <a:rPr lang="fr-FR" b="1" dirty="0">
                <a:solidFill>
                  <a:srgbClr val="000099"/>
                </a:solidFill>
              </a:rPr>
              <a:t>.</a:t>
            </a:r>
          </a:p>
          <a:p>
            <a:pPr>
              <a:spcBef>
                <a:spcPct val="50000"/>
              </a:spcBef>
            </a:pPr>
            <a:r>
              <a:rPr lang="fr-FR" b="1" dirty="0">
                <a:solidFill>
                  <a:srgbClr val="993300"/>
                </a:solidFill>
              </a:rPr>
              <a:t>The </a:t>
            </a:r>
            <a:r>
              <a:rPr lang="fr-FR" b="1" dirty="0" err="1">
                <a:solidFill>
                  <a:srgbClr val="993300"/>
                </a:solidFill>
              </a:rPr>
              <a:t>most</a:t>
            </a:r>
            <a:r>
              <a:rPr lang="fr-FR" b="1" dirty="0">
                <a:solidFill>
                  <a:srgbClr val="993300"/>
                </a:solidFill>
              </a:rPr>
              <a:t> </a:t>
            </a:r>
            <a:r>
              <a:rPr lang="fr-FR" b="1" dirty="0" err="1">
                <a:solidFill>
                  <a:srgbClr val="993300"/>
                </a:solidFill>
              </a:rPr>
              <a:t>frequent</a:t>
            </a:r>
            <a:r>
              <a:rPr lang="fr-FR" b="1" dirty="0">
                <a:solidFill>
                  <a:srgbClr val="993300"/>
                </a:solidFill>
              </a:rPr>
              <a:t> cause of a single IFSD </a:t>
            </a:r>
            <a:r>
              <a:rPr lang="fr-FR" b="1" dirty="0" err="1">
                <a:solidFill>
                  <a:srgbClr val="993300"/>
                </a:solidFill>
              </a:rPr>
              <a:t>is</a:t>
            </a:r>
            <a:r>
              <a:rPr lang="fr-FR" b="1" dirty="0">
                <a:solidFill>
                  <a:srgbClr val="993300"/>
                </a:solidFill>
              </a:rPr>
              <a:t> the least probable cause of a dual IFSD!</a:t>
            </a:r>
          </a:p>
          <a:p>
            <a:pPr>
              <a:spcBef>
                <a:spcPct val="0"/>
              </a:spcBef>
            </a:pPr>
            <a:r>
              <a:rPr lang="fr-FR" b="1" i="1" dirty="0">
                <a:solidFill>
                  <a:srgbClr val="000000"/>
                </a:solidFill>
              </a:rPr>
              <a:t>FOD 4%</a:t>
            </a:r>
          </a:p>
          <a:p>
            <a:pPr>
              <a:spcBef>
                <a:spcPct val="0"/>
              </a:spcBef>
            </a:pPr>
            <a:r>
              <a:rPr lang="fr-FR" b="1" i="1" dirty="0" err="1">
                <a:solidFill>
                  <a:srgbClr val="000000"/>
                </a:solidFill>
              </a:rPr>
              <a:t>Operational</a:t>
            </a:r>
            <a:r>
              <a:rPr lang="fr-FR" b="1" i="1" dirty="0">
                <a:solidFill>
                  <a:srgbClr val="000000"/>
                </a:solidFill>
              </a:rPr>
              <a:t> Error2%</a:t>
            </a:r>
          </a:p>
          <a:p>
            <a:pPr>
              <a:spcBef>
                <a:spcPct val="0"/>
              </a:spcBef>
            </a:pPr>
            <a:r>
              <a:rPr lang="fr-FR" b="1" i="1" dirty="0" err="1">
                <a:solidFill>
                  <a:srgbClr val="000000"/>
                </a:solidFill>
              </a:rPr>
              <a:t>Reliability</a:t>
            </a:r>
            <a:r>
              <a:rPr lang="fr-FR" b="1" i="1" dirty="0">
                <a:solidFill>
                  <a:srgbClr val="000000"/>
                </a:solidFill>
              </a:rPr>
              <a:t> 81%</a:t>
            </a:r>
          </a:p>
          <a:p>
            <a:pPr>
              <a:spcBef>
                <a:spcPct val="0"/>
              </a:spcBef>
            </a:pPr>
            <a:r>
              <a:rPr lang="fr-FR" b="1" i="1" dirty="0">
                <a:solidFill>
                  <a:srgbClr val="000000"/>
                </a:solidFill>
              </a:rPr>
              <a:t>Maintenance </a:t>
            </a:r>
            <a:r>
              <a:rPr lang="fr-FR" b="1" i="1" dirty="0" err="1">
                <a:solidFill>
                  <a:srgbClr val="000000"/>
                </a:solidFill>
              </a:rPr>
              <a:t>Error</a:t>
            </a:r>
            <a:r>
              <a:rPr lang="fr-FR" b="1" i="1" dirty="0">
                <a:solidFill>
                  <a:srgbClr val="000000"/>
                </a:solidFill>
              </a:rPr>
              <a:t> 13%</a:t>
            </a:r>
          </a:p>
          <a:p>
            <a:pPr>
              <a:spcBef>
                <a:spcPct val="0"/>
              </a:spcBef>
            </a:pPr>
            <a:endParaRPr lang="fr-FR" b="1" i="1" dirty="0">
              <a:solidFill>
                <a:srgbClr val="000000"/>
              </a:solidFill>
            </a:endParaRPr>
          </a:p>
          <a:p>
            <a:pPr>
              <a:spcBef>
                <a:spcPct val="0"/>
              </a:spcBef>
            </a:pPr>
            <a:r>
              <a:rPr lang="fr-FR" b="1" i="1" dirty="0">
                <a:solidFill>
                  <a:srgbClr val="000000"/>
                </a:solidFill>
              </a:rPr>
              <a:t>Dual: </a:t>
            </a:r>
          </a:p>
          <a:p>
            <a:r>
              <a:rPr lang="fr-FR" b="1" i="1" dirty="0">
                <a:solidFill>
                  <a:srgbClr val="000099"/>
                </a:solidFill>
              </a:rPr>
              <a:t>Fuel exhaustion</a:t>
            </a:r>
          </a:p>
          <a:p>
            <a:r>
              <a:rPr lang="fr-FR" b="1" i="1" dirty="0">
                <a:solidFill>
                  <a:srgbClr val="000099"/>
                </a:solidFill>
              </a:rPr>
              <a:t>Dual Maintenance </a:t>
            </a:r>
            <a:r>
              <a:rPr lang="fr-FR" b="1" i="1" dirty="0" err="1">
                <a:solidFill>
                  <a:srgbClr val="000099"/>
                </a:solidFill>
              </a:rPr>
              <a:t>Error</a:t>
            </a:r>
            <a:endParaRPr lang="fr-FR" b="1" i="1" dirty="0">
              <a:solidFill>
                <a:srgbClr val="000099"/>
              </a:solidFill>
            </a:endParaRPr>
          </a:p>
          <a:p>
            <a:r>
              <a:rPr lang="fr-FR" b="1" i="1" dirty="0">
                <a:solidFill>
                  <a:srgbClr val="000099"/>
                </a:solidFill>
              </a:rPr>
              <a:t>Fuel contamination</a:t>
            </a:r>
          </a:p>
          <a:p>
            <a:r>
              <a:rPr lang="fr-FR" b="1" i="1" dirty="0">
                <a:solidFill>
                  <a:srgbClr val="000099"/>
                </a:solidFill>
              </a:rPr>
              <a:t>Dual F.O.D.</a:t>
            </a:r>
          </a:p>
          <a:p>
            <a:r>
              <a:rPr lang="fr-FR" b="1" i="1" dirty="0" err="1">
                <a:solidFill>
                  <a:srgbClr val="000099"/>
                </a:solidFill>
              </a:rPr>
              <a:t>Correlated</a:t>
            </a:r>
            <a:r>
              <a:rPr lang="fr-FR" b="1" i="1" dirty="0">
                <a:solidFill>
                  <a:srgbClr val="000099"/>
                </a:solidFill>
              </a:rPr>
              <a:t> </a:t>
            </a:r>
            <a:r>
              <a:rPr lang="fr-FR" b="1" i="1" dirty="0" err="1">
                <a:solidFill>
                  <a:srgbClr val="000099"/>
                </a:solidFill>
              </a:rPr>
              <a:t>engine</a:t>
            </a:r>
            <a:r>
              <a:rPr lang="fr-FR" b="1" i="1" dirty="0">
                <a:solidFill>
                  <a:srgbClr val="000099"/>
                </a:solidFill>
              </a:rPr>
              <a:t> </a:t>
            </a:r>
            <a:r>
              <a:rPr lang="fr-FR" b="1" i="1" dirty="0" err="1">
                <a:solidFill>
                  <a:srgbClr val="000099"/>
                </a:solidFill>
              </a:rPr>
              <a:t>failures</a:t>
            </a:r>
            <a:r>
              <a:rPr lang="fr-FR" b="1" i="1" dirty="0">
                <a:solidFill>
                  <a:srgbClr val="000099"/>
                </a:solidFill>
              </a:rPr>
              <a:t> </a:t>
            </a:r>
            <a:r>
              <a:rPr lang="fr-FR" b="1" i="1" dirty="0">
                <a:solidFill>
                  <a:srgbClr val="000099"/>
                </a:solidFill>
                <a:sym typeface="Wingdings" charset="0"/>
              </a:rPr>
              <a:t> </a:t>
            </a:r>
            <a:r>
              <a:rPr lang="fr-FR" b="1" i="1" dirty="0">
                <a:solidFill>
                  <a:srgbClr val="000099"/>
                </a:solidFill>
              </a:rPr>
              <a:t>Improbable</a:t>
            </a:r>
          </a:p>
          <a:p>
            <a:pPr>
              <a:spcBef>
                <a:spcPct val="0"/>
              </a:spcBef>
            </a:pPr>
            <a:endParaRPr lang="fr-FR" dirty="0"/>
          </a:p>
          <a:p>
            <a:r>
              <a:rPr lang="fr-FR" b="1" i="1" dirty="0" err="1">
                <a:solidFill>
                  <a:srgbClr val="000099"/>
                </a:solidFill>
              </a:rPr>
              <a:t>Reliability</a:t>
            </a:r>
            <a:endParaRPr lang="fr-FR" b="1" i="1" dirty="0">
              <a:solidFill>
                <a:srgbClr val="000099"/>
              </a:solidFill>
            </a:endParaRPr>
          </a:p>
          <a:p>
            <a:r>
              <a:rPr lang="fr-FR" b="1" i="1" dirty="0" err="1">
                <a:solidFill>
                  <a:srgbClr val="000099"/>
                </a:solidFill>
              </a:rPr>
              <a:t>Uncorrelated</a:t>
            </a:r>
            <a:r>
              <a:rPr lang="fr-FR" b="1" i="1" dirty="0">
                <a:solidFill>
                  <a:srgbClr val="000099"/>
                </a:solidFill>
              </a:rPr>
              <a:t> </a:t>
            </a:r>
            <a:r>
              <a:rPr lang="fr-FR" b="1" i="1" dirty="0" err="1">
                <a:solidFill>
                  <a:srgbClr val="000099"/>
                </a:solidFill>
              </a:rPr>
              <a:t>engine</a:t>
            </a:r>
            <a:r>
              <a:rPr lang="fr-FR" b="1" i="1" dirty="0">
                <a:solidFill>
                  <a:srgbClr val="000099"/>
                </a:solidFill>
              </a:rPr>
              <a:t> </a:t>
            </a:r>
            <a:r>
              <a:rPr lang="fr-FR" b="1" i="1" dirty="0" err="1">
                <a:solidFill>
                  <a:srgbClr val="000099"/>
                </a:solidFill>
              </a:rPr>
              <a:t>failures</a:t>
            </a:r>
            <a:r>
              <a:rPr lang="fr-FR" b="1" i="1" dirty="0">
                <a:solidFill>
                  <a:srgbClr val="000099"/>
                </a:solidFill>
              </a:rPr>
              <a:t> </a:t>
            </a:r>
            <a:r>
              <a:rPr lang="fr-FR" b="1" i="1" dirty="0">
                <a:solidFill>
                  <a:srgbClr val="000099"/>
                </a:solidFill>
                <a:sym typeface="Wingdings" charset="0"/>
              </a:rPr>
              <a:t> </a:t>
            </a:r>
            <a:r>
              <a:rPr lang="fr-FR" b="1" i="1" dirty="0" err="1">
                <a:solidFill>
                  <a:srgbClr val="000099"/>
                </a:solidFill>
              </a:rPr>
              <a:t>Extremely</a:t>
            </a:r>
            <a:r>
              <a:rPr lang="fr-FR" b="1" i="1" dirty="0">
                <a:solidFill>
                  <a:srgbClr val="000099"/>
                </a:solidFill>
              </a:rPr>
              <a:t> improbable</a:t>
            </a:r>
          </a:p>
          <a:p>
            <a:pPr>
              <a:spcBef>
                <a:spcPct val="0"/>
              </a:spcBef>
            </a:pPr>
            <a:endParaRPr lang="fr-FR" dirty="0"/>
          </a:p>
          <a:p>
            <a:pPr>
              <a:spcBef>
                <a:spcPct val="0"/>
              </a:spcBef>
            </a:pPr>
            <a:endParaRPr lang="fr-FR" dirty="0"/>
          </a:p>
          <a:p>
            <a:pPr>
              <a:spcBef>
                <a:spcPct val="0"/>
              </a:spcBef>
            </a:pPr>
            <a:endParaRPr lang="fr-FR" dirty="0"/>
          </a:p>
          <a:p>
            <a:endParaRPr lang="fr-F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464" y="8685878"/>
            <a:ext cx="2972004" cy="456704"/>
          </a:xfrm>
          <a:prstGeom prst="rect">
            <a:avLst/>
          </a:prstGeom>
          <a:ln/>
        </p:spPr>
        <p:txBody>
          <a:bodyPr lIns="87572" tIns="43786" rIns="87572" bIns="43786"/>
          <a:lstStyle/>
          <a:p>
            <a:fld id="{46718E93-E6C0-4FD5-A6BE-466DAD9F1F05}" type="slidenum">
              <a:rPr lang="fr-FR"/>
              <a:pPr/>
              <a:t>19</a:t>
            </a:fld>
            <a:endParaRPr lang="fr-FR"/>
          </a:p>
        </p:txBody>
      </p:sp>
      <p:sp>
        <p:nvSpPr>
          <p:cNvPr id="286722" name="Rectangle 2"/>
          <p:cNvSpPr>
            <a:spLocks noGrp="1" noRot="1" noChangeAspect="1" noChangeArrowheads="1" noTextEdit="1"/>
          </p:cNvSpPr>
          <p:nvPr>
            <p:ph type="sldImg"/>
          </p:nvPr>
        </p:nvSpPr>
        <p:spPr>
          <a:xfrm>
            <a:off x="1146175" y="685800"/>
            <a:ext cx="4567238" cy="3425825"/>
          </a:xfrm>
          <a:ln/>
        </p:spPr>
      </p:sp>
      <p:sp>
        <p:nvSpPr>
          <p:cNvPr id="286723" name="Rectangle 3"/>
          <p:cNvSpPr>
            <a:spLocks noGrp="1" noChangeArrowheads="1"/>
          </p:cNvSpPr>
          <p:nvPr>
            <p:ph type="body" idx="1"/>
          </p:nvPr>
        </p:nvSpPr>
        <p:spPr>
          <a:xfrm>
            <a:off x="916415" y="4344114"/>
            <a:ext cx="5025176" cy="4113977"/>
          </a:xfrm>
        </p:spPr>
        <p:txBody>
          <a:bodyPr/>
          <a:lstStyle/>
          <a:p>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4000" b="1" u="none" baseline="30000" dirty="0">
                <a:solidFill>
                  <a:schemeClr val="bg1"/>
                </a:solidFill>
                <a:latin typeface="Arial"/>
                <a:cs typeface="Arial"/>
              </a:rPr>
              <a:t>[1.3.10–4 , 3.1.10–4] /(A320 x an) au niveau 90%</a:t>
            </a:r>
            <a:endParaRPr lang="en-US" sz="4000" b="1" u="none" dirty="0">
              <a:solidFill>
                <a:schemeClr val="bg1"/>
              </a:solidFill>
              <a:latin typeface="Arial"/>
              <a:cs typeface="Arial"/>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Les </a:t>
            </a:r>
            <a:r>
              <a:rPr lang="en-US" sz="1200" kern="1200" dirty="0" err="1">
                <a:solidFill>
                  <a:schemeClr val="tx1"/>
                </a:solidFill>
                <a:effectLst/>
                <a:latin typeface="+mn-lt"/>
                <a:ea typeface="+mn-ea"/>
                <a:cs typeface="+mn-cs"/>
              </a:rPr>
              <a:t>études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probabilistes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effectuées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sur</a:t>
            </a:r>
            <a:r>
              <a:rPr lang="en-US" sz="1200" kern="1200" dirty="0">
                <a:solidFill>
                  <a:schemeClr val="tx1"/>
                </a:solidFill>
                <a:effectLst/>
                <a:latin typeface="+mn-lt"/>
                <a:ea typeface="+mn-ea"/>
                <a:cs typeface="+mn-cs"/>
              </a:rPr>
              <a:t> les </a:t>
            </a:r>
            <a:r>
              <a:rPr lang="en-US" sz="1200" kern="1200" dirty="0" err="1">
                <a:solidFill>
                  <a:schemeClr val="tx1"/>
                </a:solidFill>
                <a:effectLst/>
                <a:latin typeface="+mn-lt"/>
                <a:ea typeface="+mn-ea"/>
                <a:cs typeface="+mn-cs"/>
              </a:rPr>
              <a:t>centrales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françaises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évaluent</a:t>
            </a:r>
            <a:r>
              <a:rPr lang="en-US" sz="1200" kern="1200" dirty="0">
                <a:solidFill>
                  <a:schemeClr val="tx1"/>
                </a:solidFill>
                <a:effectLst/>
                <a:latin typeface="+mn-lt"/>
                <a:ea typeface="+mn-ea"/>
                <a:cs typeface="+mn-cs"/>
              </a:rPr>
              <a:t> à 3.10-9 la </a:t>
            </a:r>
            <a:r>
              <a:rPr lang="en-US" sz="1200" kern="1200" dirty="0" err="1">
                <a:solidFill>
                  <a:schemeClr val="tx1"/>
                </a:solidFill>
                <a:effectLst/>
                <a:latin typeface="+mn-lt"/>
                <a:ea typeface="+mn-ea"/>
                <a:cs typeface="+mn-cs"/>
              </a:rPr>
              <a:t>probabilite</a:t>
            </a:r>
            <a:r>
              <a:rPr lang="en-US" sz="1200" kern="1200" dirty="0">
                <a:solidFill>
                  <a:schemeClr val="tx1"/>
                </a:solidFill>
                <a:effectLst/>
                <a:latin typeface="+mn-lt"/>
                <a:ea typeface="+mn-ea"/>
                <a:cs typeface="+mn-cs"/>
              </a:rPr>
              <a:t>́ d’un accident grave (avec fusion du </a:t>
            </a:r>
            <a:r>
              <a:rPr lang="en-US" sz="1200" kern="1200" dirty="0" err="1">
                <a:solidFill>
                  <a:schemeClr val="tx1"/>
                </a:solidFill>
                <a:effectLst/>
                <a:latin typeface="+mn-lt"/>
                <a:ea typeface="+mn-ea"/>
                <a:cs typeface="+mn-cs"/>
              </a:rPr>
              <a:t>cœur</a:t>
            </a:r>
            <a:r>
              <a:rPr lang="en-US" sz="1200" kern="1200" dirty="0">
                <a:solidFill>
                  <a:schemeClr val="tx1"/>
                </a:solidFill>
                <a:effectLst/>
                <a:latin typeface="+mn-lt"/>
                <a:ea typeface="+mn-ea"/>
                <a:cs typeface="+mn-cs"/>
              </a:rPr>
              <a:t> et </a:t>
            </a:r>
            <a:r>
              <a:rPr lang="en-US" sz="1200" kern="1200" dirty="0" err="1">
                <a:solidFill>
                  <a:schemeClr val="tx1"/>
                </a:solidFill>
                <a:effectLst/>
                <a:latin typeface="+mn-lt"/>
                <a:ea typeface="+mn-ea"/>
                <a:cs typeface="+mn-cs"/>
              </a:rPr>
              <a:t>relâchement</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produits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radioactifs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dans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l’environnement</a:t>
            </a:r>
            <a:r>
              <a:rPr lang="en-US" sz="1200" kern="1200" dirty="0">
                <a:solidFill>
                  <a:schemeClr val="tx1"/>
                </a:solidFill>
                <a:effectLst/>
                <a:latin typeface="+mn-lt"/>
                <a:ea typeface="+mn-ea"/>
                <a:cs typeface="+mn-cs"/>
              </a:rPr>
              <a:t>) pour </a:t>
            </a:r>
            <a:r>
              <a:rPr lang="en-US" sz="1200" kern="1200" dirty="0" err="1">
                <a:solidFill>
                  <a:schemeClr val="tx1"/>
                </a:solidFill>
                <a:effectLst/>
                <a:latin typeface="+mn-lt"/>
                <a:ea typeface="+mn-ea"/>
                <a:cs typeface="+mn-cs"/>
              </a:rPr>
              <a:t>chaque</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réacteur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ce</a:t>
            </a:r>
            <a:r>
              <a:rPr lang="en-US" sz="1200" kern="1200" dirty="0">
                <a:solidFill>
                  <a:schemeClr val="tx1"/>
                </a:solidFill>
                <a:effectLst/>
                <a:latin typeface="+mn-lt"/>
                <a:ea typeface="+mn-ea"/>
                <a:cs typeface="+mn-cs"/>
              </a:rPr>
              <a:t> qui </a:t>
            </a:r>
            <a:r>
              <a:rPr lang="en-US" sz="1200" kern="1200" dirty="0" err="1">
                <a:solidFill>
                  <a:schemeClr val="tx1"/>
                </a:solidFill>
                <a:effectLst/>
                <a:latin typeface="+mn-lt"/>
                <a:ea typeface="+mn-ea"/>
                <a:cs typeface="+mn-cs"/>
              </a:rPr>
              <a:t>revient</a:t>
            </a:r>
            <a:r>
              <a:rPr lang="en-US" sz="1200" kern="1200" dirty="0">
                <a:solidFill>
                  <a:schemeClr val="tx1"/>
                </a:solidFill>
                <a:effectLst/>
                <a:latin typeface="+mn-lt"/>
                <a:ea typeface="+mn-ea"/>
                <a:cs typeface="+mn-cs"/>
              </a:rPr>
              <a:t> à un accident </a:t>
            </a:r>
            <a:r>
              <a:rPr lang="en-US" sz="1200" kern="1200" dirty="0" err="1">
                <a:solidFill>
                  <a:schemeClr val="tx1"/>
                </a:solidFill>
                <a:effectLst/>
                <a:latin typeface="+mn-lt"/>
                <a:ea typeface="+mn-ea"/>
                <a:cs typeface="+mn-cs"/>
              </a:rPr>
              <a:t>tous</a:t>
            </a:r>
            <a:r>
              <a:rPr lang="en-US" sz="1200" kern="1200" dirty="0">
                <a:solidFill>
                  <a:schemeClr val="tx1"/>
                </a:solidFill>
                <a:effectLst/>
                <a:latin typeface="+mn-lt"/>
                <a:ea typeface="+mn-ea"/>
                <a:cs typeface="+mn-cs"/>
              </a:rPr>
              <a:t> les </a:t>
            </a:r>
            <a:r>
              <a:rPr lang="en-US" sz="1200" kern="1200" dirty="0" err="1">
                <a:solidFill>
                  <a:schemeClr val="tx1"/>
                </a:solidFill>
                <a:effectLst/>
                <a:latin typeface="+mn-lt"/>
                <a:ea typeface="+mn-ea"/>
                <a:cs typeface="+mn-cs"/>
              </a:rPr>
              <a:t>trois</a:t>
            </a:r>
            <a:r>
              <a:rPr lang="en-US" sz="1200" kern="1200" dirty="0">
                <a:solidFill>
                  <a:schemeClr val="tx1"/>
                </a:solidFill>
                <a:effectLst/>
                <a:latin typeface="+mn-lt"/>
                <a:ea typeface="+mn-ea"/>
                <a:cs typeface="+mn-cs"/>
              </a:rPr>
              <a:t> millions </a:t>
            </a:r>
            <a:r>
              <a:rPr lang="en-US" sz="1200" kern="1200" dirty="0" err="1">
                <a:solidFill>
                  <a:schemeClr val="tx1"/>
                </a:solidFill>
                <a:effectLst/>
                <a:latin typeface="+mn-lt"/>
                <a:ea typeface="+mn-ea"/>
                <a:cs typeface="+mn-cs"/>
              </a:rPr>
              <a:t>d’années</a:t>
            </a:r>
            <a:r>
              <a:rPr lang="en-US" sz="1200" kern="1200" dirty="0">
                <a:solidFill>
                  <a:schemeClr val="tx1"/>
                </a:solidFill>
                <a:effectLst/>
                <a:latin typeface="+mn-lt"/>
                <a:ea typeface="+mn-ea"/>
                <a:cs typeface="+mn-cs"/>
              </a:rPr>
              <a:t> pour </a:t>
            </a:r>
            <a:r>
              <a:rPr lang="en-US" sz="1200" kern="1200" dirty="0" err="1">
                <a:solidFill>
                  <a:schemeClr val="tx1"/>
                </a:solidFill>
                <a:effectLst/>
                <a:latin typeface="+mn-lt"/>
                <a:ea typeface="+mn-ea"/>
                <a:cs typeface="+mn-cs"/>
              </a:rPr>
              <a:t>l’ensemble</a:t>
            </a:r>
            <a:r>
              <a:rPr lang="en-US" sz="1200" kern="1200" dirty="0">
                <a:solidFill>
                  <a:schemeClr val="tx1"/>
                </a:solidFill>
                <a:effectLst/>
                <a:latin typeface="+mn-lt"/>
                <a:ea typeface="+mn-ea"/>
                <a:cs typeface="+mn-cs"/>
              </a:rPr>
              <a:t> du </a:t>
            </a:r>
            <a:r>
              <a:rPr lang="en-US" sz="1200" kern="1200" dirty="0" err="1">
                <a:solidFill>
                  <a:schemeClr val="tx1"/>
                </a:solidFill>
                <a:effectLst/>
                <a:latin typeface="+mn-lt"/>
                <a:ea typeface="+mn-ea"/>
                <a:cs typeface="+mn-cs"/>
              </a:rPr>
              <a:t>parc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installe</a:t>
            </a:r>
            <a:r>
              <a:rPr lang="en-US" sz="1200" kern="1200" dirty="0">
                <a:solidFill>
                  <a:schemeClr val="tx1"/>
                </a:solidFill>
                <a:effectLst/>
                <a:latin typeface="+mn-lt"/>
                <a:ea typeface="+mn-ea"/>
                <a:cs typeface="+mn-cs"/>
              </a:rPr>
              <a:t>́ en Europe, </a:t>
            </a:r>
            <a:r>
              <a:rPr lang="en-US" sz="1200" kern="1200" dirty="0" err="1">
                <a:solidFill>
                  <a:schemeClr val="tx1"/>
                </a:solidFill>
                <a:effectLst/>
                <a:latin typeface="+mn-lt"/>
                <a:ea typeface="+mn-ea"/>
                <a:cs typeface="+mn-cs"/>
              </a:rPr>
              <a:t>alors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que</a:t>
            </a:r>
            <a:r>
              <a:rPr lang="en-US" sz="1200" kern="1200" dirty="0">
                <a:solidFill>
                  <a:schemeClr val="tx1"/>
                </a:solidFill>
                <a:effectLst/>
                <a:latin typeface="+mn-lt"/>
                <a:ea typeface="+mn-ea"/>
                <a:cs typeface="+mn-cs"/>
              </a:rPr>
              <a:t> la </a:t>
            </a:r>
            <a:r>
              <a:rPr lang="en-US" sz="1200" kern="1200" dirty="0" err="1">
                <a:solidFill>
                  <a:schemeClr val="tx1"/>
                </a:solidFill>
                <a:effectLst/>
                <a:latin typeface="+mn-lt"/>
                <a:ea typeface="+mn-ea"/>
                <a:cs typeface="+mn-cs"/>
              </a:rPr>
              <a:t>durée</a:t>
            </a:r>
            <a:r>
              <a:rPr lang="en-US" sz="1200" kern="1200" dirty="0">
                <a:solidFill>
                  <a:schemeClr val="tx1"/>
                </a:solidFill>
                <a:effectLst/>
                <a:latin typeface="+mn-lt"/>
                <a:ea typeface="+mn-ea"/>
                <a:cs typeface="+mn-cs"/>
              </a:rPr>
              <a:t> de vie d’un </a:t>
            </a:r>
            <a:r>
              <a:rPr lang="en-US" sz="1200" kern="1200" dirty="0" err="1">
                <a:solidFill>
                  <a:schemeClr val="tx1"/>
                </a:solidFill>
                <a:effectLst/>
                <a:latin typeface="+mn-lt"/>
                <a:ea typeface="+mn-ea"/>
                <a:cs typeface="+mn-cs"/>
              </a:rPr>
              <a:t>réacteur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est</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d’environ</a:t>
            </a:r>
            <a:r>
              <a:rPr lang="en-US" sz="1200" kern="1200" dirty="0">
                <a:solidFill>
                  <a:schemeClr val="tx1"/>
                </a:solidFill>
                <a:effectLst/>
                <a:latin typeface="+mn-lt"/>
                <a:ea typeface="+mn-ea"/>
                <a:cs typeface="+mn-cs"/>
              </a:rPr>
              <a:t> 40 ans. </a:t>
            </a:r>
            <a:endParaRPr lang="en-US" dirty="0">
              <a:effectLst/>
            </a:endParaRPr>
          </a:p>
          <a:p>
            <a:endParaRPr lang="en-US" dirty="0"/>
          </a:p>
          <a:p>
            <a:endParaRPr lang="en-US" dirty="0"/>
          </a:p>
          <a:p>
            <a:endParaRPr lang="en-US" dirty="0"/>
          </a:p>
        </p:txBody>
      </p:sp>
      <p:sp>
        <p:nvSpPr>
          <p:cNvPr id="4" name="Espace réservé du numéro de diapositive 3"/>
          <p:cNvSpPr>
            <a:spLocks noGrp="1"/>
          </p:cNvSpPr>
          <p:nvPr>
            <p:ph type="sldNum" sz="quarter" idx="10"/>
          </p:nvPr>
        </p:nvSpPr>
        <p:spPr/>
        <p:txBody>
          <a:bodyPr/>
          <a:lstStyle/>
          <a:p>
            <a:fld id="{66D16884-712F-4746-8196-FDEFDDAC366F}" type="slidenum">
              <a:rPr lang="fr-FR" smtClean="0"/>
              <a:pPr/>
              <a:t>20</a:t>
            </a:fld>
            <a:endParaRPr lang="fr-FR"/>
          </a:p>
        </p:txBody>
      </p:sp>
    </p:spTree>
    <p:extLst>
      <p:ext uri="{BB962C8B-B14F-4D97-AF65-F5344CB8AC3E}">
        <p14:creationId xmlns:p14="http://schemas.microsoft.com/office/powerpoint/2010/main" val="15453609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0452AF0-B39D-0D46-AF72-1864F4B9CF03}" type="slidenum">
              <a:rPr lang="fr-FR"/>
              <a:pPr/>
              <a:t>21</a:t>
            </a:fld>
            <a:endParaRPr lang="fr-FR"/>
          </a:p>
        </p:txBody>
      </p:sp>
      <p:sp>
        <p:nvSpPr>
          <p:cNvPr id="1038338" name="Rectangle 2"/>
          <p:cNvSpPr>
            <a:spLocks noGrp="1" noRot="1" noChangeAspect="1" noChangeArrowheads="1" noTextEdit="1"/>
          </p:cNvSpPr>
          <p:nvPr>
            <p:ph type="sldImg"/>
          </p:nvPr>
        </p:nvSpPr>
        <p:spPr>
          <a:xfrm>
            <a:off x="1141413" y="685800"/>
            <a:ext cx="4573587" cy="3429000"/>
          </a:xfrm>
          <a:ln/>
          <a:extLst>
            <a:ext uri="{FAA26D3D-D897-4be2-8F04-BA451C77F1D7}">
              <ma14:placeholderFlag xmlns:ma14="http://schemas.microsoft.com/office/mac/drawingml/2011/main" xmlns="" val="1"/>
            </a:ext>
          </a:extLst>
        </p:spPr>
      </p:sp>
      <p:sp>
        <p:nvSpPr>
          <p:cNvPr id="1038339"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spTree>
      <p:nvGrpSpPr>
        <p:cNvPr id="1" name=""/>
        <p:cNvGrpSpPr/>
        <p:nvPr/>
      </p:nvGrpSpPr>
      <p:grpSpPr>
        <a:xfrm>
          <a:off x="0" y="0"/>
          <a:ext cx="0" cy="0"/>
          <a:chOff x="0" y="0"/>
          <a:chExt cx="0" cy="0"/>
        </a:xfrm>
      </p:grpSpPr>
      <p:sp>
        <p:nvSpPr>
          <p:cNvPr id="29" name="Espace réservé du numéro de diapositive 28"/>
          <p:cNvSpPr>
            <a:spLocks noGrp="1"/>
          </p:cNvSpPr>
          <p:nvPr>
            <p:ph type="sldNum" sz="quarter" idx="12"/>
          </p:nvPr>
        </p:nvSpPr>
        <p:spPr/>
        <p:txBody>
          <a:bodyPr/>
          <a:lstStyle/>
          <a:p>
            <a:fld id="{0E84DFA7-2D8A-4724-94A1-CE7AB432D9E2}" type="slidenum">
              <a:rPr lang="fr-FR" smtClean="0"/>
              <a:pPr/>
              <a:t>‹N°›</a:t>
            </a:fld>
            <a:endParaRPr lang="fr-FR" dirty="0"/>
          </a:p>
        </p:txBody>
      </p:sp>
      <p:sp>
        <p:nvSpPr>
          <p:cNvPr id="39" name="Rectangle 38"/>
          <p:cNvSpPr/>
          <p:nvPr/>
        </p:nvSpPr>
        <p:spPr>
          <a:xfrm>
            <a:off x="309558" y="680477"/>
            <a:ext cx="45720"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0" name="Rectangle 39"/>
          <p:cNvSpPr/>
          <p:nvPr/>
        </p:nvSpPr>
        <p:spPr>
          <a:xfrm>
            <a:off x="269073"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1" name="Rectangle 40"/>
          <p:cNvSpPr/>
          <p:nvPr/>
        </p:nvSpPr>
        <p:spPr>
          <a:xfrm>
            <a:off x="25002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2" name="Rectangle 41"/>
          <p:cNvSpPr/>
          <p:nvPr/>
        </p:nvSpPr>
        <p:spPr>
          <a:xfrm>
            <a:off x="221768"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8" name="Titre 7"/>
          <p:cNvSpPr>
            <a:spLocks noGrp="1"/>
          </p:cNvSpPr>
          <p:nvPr>
            <p:ph type="ctrTitle"/>
          </p:nvPr>
        </p:nvSpPr>
        <p:spPr>
          <a:xfrm>
            <a:off x="899592" y="2874640"/>
            <a:ext cx="7772400" cy="1975104"/>
          </a:xfrm>
        </p:spPr>
        <p:txBody>
          <a:bodyPr/>
          <a:lstStyle>
            <a:lvl1pPr marR="9144" algn="l">
              <a:defRPr sz="4000" b="1" cap="all" spc="0" baseline="0">
                <a:effectLst>
                  <a:reflection blurRad="12700" stA="34000" endA="740" endPos="53000" dir="5400000" sy="-100000" algn="bl" rotWithShape="0"/>
                </a:effectLst>
              </a:defRPr>
            </a:lvl1pPr>
            <a:extLst/>
          </a:lstStyle>
          <a:p>
            <a:r>
              <a:rPr kumimoji="0" lang="fr-FR" dirty="0"/>
              <a:t>Cliquez pour modifier le style du titre</a:t>
            </a:r>
            <a:endParaRPr kumimoji="0" lang="en-US" dirty="0"/>
          </a:p>
        </p:txBody>
      </p:sp>
      <p:sp>
        <p:nvSpPr>
          <p:cNvPr id="9" name="Sous-titre 8"/>
          <p:cNvSpPr>
            <a:spLocks noGrp="1"/>
          </p:cNvSpPr>
          <p:nvPr>
            <p:ph type="subTitle" idx="1"/>
          </p:nvPr>
        </p:nvSpPr>
        <p:spPr>
          <a:xfrm>
            <a:off x="914400" y="4872568"/>
            <a:ext cx="7772400" cy="1508760"/>
          </a:xfrm>
        </p:spPr>
        <p:txBody>
          <a:bodyPr lIns="100584" tIns="45720" anchor="b"/>
          <a:lstStyle>
            <a:lvl1pPr marL="0" indent="0" algn="l">
              <a:spcBef>
                <a:spcPts val="0"/>
              </a:spcBef>
              <a:buNone/>
              <a:defRPr sz="2000">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fr-FR" dirty="0"/>
              <a:t>Cliquez pour modifier le style des sous-titres du masque</a:t>
            </a:r>
            <a:endParaRPr kumimoji="0" lang="en-US" dirty="0"/>
          </a:p>
        </p:txBody>
      </p:sp>
      <p:sp>
        <p:nvSpPr>
          <p:cNvPr id="18" name="Rectangle 17"/>
          <p:cNvSpPr/>
          <p:nvPr userDrawn="1"/>
        </p:nvSpPr>
        <p:spPr>
          <a:xfrm>
            <a:off x="158316" y="5373216"/>
            <a:ext cx="72008" cy="136581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userDrawn="1"/>
        </p:nvSpPr>
        <p:spPr>
          <a:xfrm>
            <a:off x="157744" y="2027076"/>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0" name="Rectangle 19"/>
          <p:cNvSpPr/>
          <p:nvPr userDrawn="1"/>
        </p:nvSpPr>
        <p:spPr>
          <a:xfrm>
            <a:off x="157744" y="1867942"/>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1" name="Rectangle 20"/>
          <p:cNvSpPr/>
          <p:nvPr userDrawn="1"/>
        </p:nvSpPr>
        <p:spPr>
          <a:xfrm>
            <a:off x="157744" y="1772816"/>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userDrawn="1"/>
        </p:nvSpPr>
        <p:spPr>
          <a:xfrm>
            <a:off x="309558" y="680477"/>
            <a:ext cx="45720"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Rectangle 22"/>
          <p:cNvSpPr/>
          <p:nvPr userDrawn="1"/>
        </p:nvSpPr>
        <p:spPr>
          <a:xfrm>
            <a:off x="269073" y="680477"/>
            <a:ext cx="27432"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Rectangle 23"/>
          <p:cNvSpPr/>
          <p:nvPr userDrawn="1"/>
        </p:nvSpPr>
        <p:spPr>
          <a:xfrm>
            <a:off x="250020"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Rectangle 24"/>
          <p:cNvSpPr/>
          <p:nvPr userDrawn="1"/>
        </p:nvSpPr>
        <p:spPr>
          <a:xfrm>
            <a:off x="221768"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ZoneTexte 25"/>
          <p:cNvSpPr txBox="1"/>
          <p:nvPr userDrawn="1"/>
        </p:nvSpPr>
        <p:spPr>
          <a:xfrm>
            <a:off x="-36512" y="1628800"/>
            <a:ext cx="461665" cy="3672408"/>
          </a:xfrm>
          <a:prstGeom prst="rect">
            <a:avLst/>
          </a:prstGeom>
          <a:noFill/>
        </p:spPr>
        <p:txBody>
          <a:bodyPr vert="vert270" wrap="square" rtlCol="0">
            <a:spAutoFit/>
          </a:bodyPr>
          <a:lstStyle/>
          <a:p>
            <a:r>
              <a:rPr lang="fr-FR" dirty="0"/>
              <a:t>Jean Pariès  Dédale SAS France </a:t>
            </a:r>
          </a:p>
        </p:txBody>
      </p:sp>
      <p:sp>
        <p:nvSpPr>
          <p:cNvPr id="27" name="Espace réservé du pied de page 2"/>
          <p:cNvSpPr>
            <a:spLocks noGrp="1"/>
          </p:cNvSpPr>
          <p:nvPr>
            <p:ph type="ftr" sz="quarter" idx="3"/>
          </p:nvPr>
        </p:nvSpPr>
        <p:spPr>
          <a:xfrm>
            <a:off x="914400" y="6448251"/>
            <a:ext cx="5562600" cy="365125"/>
          </a:xfrm>
          <a:prstGeom prst="rect">
            <a:avLst/>
          </a:prstGeom>
        </p:spPr>
        <p:txBody>
          <a:bodyPr vert="horz" anchor="b"/>
          <a:lstStyle>
            <a:lvl1pPr algn="r" eaLnBrk="1" latinLnBrk="0" hangingPunct="1">
              <a:defRPr kumimoji="0" sz="1400">
                <a:solidFill>
                  <a:schemeClr val="tx2"/>
                </a:solidFill>
              </a:defRPr>
            </a:lvl1pPr>
            <a:extLst/>
          </a:lstStyle>
          <a:p>
            <a:r>
              <a:rPr lang="fr-FR" dirty="0" err="1"/>
              <a:t>Predicting</a:t>
            </a:r>
            <a:r>
              <a:rPr lang="fr-FR" dirty="0"/>
              <a:t> The Fatal </a:t>
            </a:r>
            <a:r>
              <a:rPr lang="fr-FR" dirty="0" err="1"/>
              <a:t>Flaws</a:t>
            </a:r>
            <a:r>
              <a:rPr lang="fr-FR" dirty="0"/>
              <a:t> – </a:t>
            </a:r>
            <a:r>
              <a:rPr lang="fr-FR" dirty="0" err="1"/>
              <a:t>RAeS</a:t>
            </a:r>
            <a:r>
              <a:rPr lang="fr-FR" dirty="0"/>
              <a:t>-  26-27 </a:t>
            </a:r>
            <a:r>
              <a:rPr lang="fr-FR" dirty="0" err="1"/>
              <a:t>November</a:t>
            </a:r>
            <a:r>
              <a:rPr lang="fr-FR" dirty="0"/>
              <a:t> 2015</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Cliquez pour modifier le style du titre</a:t>
            </a:r>
            <a:endParaRPr kumimoji="0" lang="en-US"/>
          </a:p>
        </p:txBody>
      </p:sp>
      <p:sp>
        <p:nvSpPr>
          <p:cNvPr id="3" name="Espace réservé du texte vertical 2"/>
          <p:cNvSpPr>
            <a:spLocks noGrp="1"/>
          </p:cNvSpPr>
          <p:nvPr>
            <p:ph type="body" orient="vert" idx="1"/>
          </p:nvPr>
        </p:nvSpPr>
        <p:spPr/>
        <p:txBody>
          <a:bodyPr vert="eaVert"/>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e la date 3"/>
          <p:cNvSpPr>
            <a:spLocks noGrp="1"/>
          </p:cNvSpPr>
          <p:nvPr>
            <p:ph type="dt" sz="half" idx="10"/>
          </p:nvPr>
        </p:nvSpPr>
        <p:spPr>
          <a:xfrm>
            <a:off x="6477000" y="6416675"/>
            <a:ext cx="2055440" cy="365125"/>
          </a:xfrm>
          <a:prstGeom prst="rect">
            <a:avLst/>
          </a:prstGeom>
        </p:spPr>
        <p:txBody>
          <a:bodyPr/>
          <a:lstStyle/>
          <a:p>
            <a:fld id="{25DC2B95-C840-4EA1-B21B-749FB447D987}" type="datetimeFigureOut">
              <a:rPr lang="fr-FR" smtClean="0"/>
              <a:pPr/>
              <a:t>17/05/2019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C68EF35-16C6-4052-9C34-A821567A5398}" type="slidenum">
              <a:rPr lang="fr-FR" smtClean="0"/>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629400" y="274639"/>
            <a:ext cx="1981200" cy="5851525"/>
          </a:xfrm>
        </p:spPr>
        <p:txBody>
          <a:bodyPr vert="eaVert" anchor="ctr"/>
          <a:lstStyle/>
          <a:p>
            <a:r>
              <a:rPr kumimoji="0" lang="fr-FR"/>
              <a:t>Cliquez pour modifier le style du titre</a:t>
            </a:r>
            <a:endParaRPr kumimoji="0" lang="en-US"/>
          </a:p>
        </p:txBody>
      </p:sp>
      <p:sp>
        <p:nvSpPr>
          <p:cNvPr id="3" name="Espace réservé du texte vertical 2"/>
          <p:cNvSpPr>
            <a:spLocks noGrp="1"/>
          </p:cNvSpPr>
          <p:nvPr>
            <p:ph type="body" orient="vert" idx="1"/>
          </p:nvPr>
        </p:nvSpPr>
        <p:spPr>
          <a:xfrm>
            <a:off x="609600" y="274639"/>
            <a:ext cx="5867400" cy="5851525"/>
          </a:xfrm>
        </p:spPr>
        <p:txBody>
          <a:bodyPr vert="eaVert"/>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e la date 3"/>
          <p:cNvSpPr>
            <a:spLocks noGrp="1"/>
          </p:cNvSpPr>
          <p:nvPr>
            <p:ph type="dt" sz="half" idx="10"/>
          </p:nvPr>
        </p:nvSpPr>
        <p:spPr>
          <a:xfrm>
            <a:off x="6477000" y="6416675"/>
            <a:ext cx="2055440" cy="365125"/>
          </a:xfrm>
          <a:prstGeom prst="rect">
            <a:avLst/>
          </a:prstGeom>
        </p:spPr>
        <p:txBody>
          <a:bodyPr/>
          <a:lstStyle/>
          <a:p>
            <a:fld id="{25DC2B95-C840-4EA1-B21B-749FB447D987}" type="datetimeFigureOut">
              <a:rPr lang="fr-FR" smtClean="0"/>
              <a:pPr/>
              <a:t>17/05/2019</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C68EF35-16C6-4052-9C34-A821567A5398}" type="slidenum">
              <a:rPr lang="fr-FR" smtClean="0"/>
              <a:pP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sz="3600"/>
            </a:lvl1pPr>
            <a:extLst/>
          </a:lstStyle>
          <a:p>
            <a:r>
              <a:rPr kumimoji="0" lang="fr-FR"/>
              <a:t>Cliquez pour modifier le style du titre</a:t>
            </a:r>
            <a:endParaRPr kumimoji="0" lang="en-US"/>
          </a:p>
        </p:txBody>
      </p:sp>
      <p:sp>
        <p:nvSpPr>
          <p:cNvPr id="3" name="Espace réservé du contenu 2"/>
          <p:cNvSpPr>
            <a:spLocks noGrp="1"/>
          </p:cNvSpPr>
          <p:nvPr>
            <p:ph idx="1"/>
          </p:nvPr>
        </p:nvSpPr>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6" name="Espace réservé du numéro de diapositive 5"/>
          <p:cNvSpPr>
            <a:spLocks noGrp="1"/>
          </p:cNvSpPr>
          <p:nvPr>
            <p:ph type="sldNum" sz="quarter" idx="12"/>
          </p:nvPr>
        </p:nvSpPr>
        <p:spPr/>
        <p:txBody>
          <a:bodyPr/>
          <a:lstStyle/>
          <a:p>
            <a:fld id="{4C68EF35-16C6-4052-9C34-A821567A5398}" type="slidenum">
              <a:rPr lang="fr-FR" smtClean="0"/>
              <a:pPr/>
              <a:t>‹N°›</a:t>
            </a:fld>
            <a:endParaRPr lang="fr-FR"/>
          </a:p>
        </p:txBody>
      </p:sp>
      <p:sp>
        <p:nvSpPr>
          <p:cNvPr id="7" name="Espace réservé du pied de page 2"/>
          <p:cNvSpPr>
            <a:spLocks noGrp="1"/>
          </p:cNvSpPr>
          <p:nvPr>
            <p:ph type="ftr" sz="quarter" idx="3"/>
          </p:nvPr>
        </p:nvSpPr>
        <p:spPr>
          <a:xfrm>
            <a:off x="914400" y="6416675"/>
            <a:ext cx="5562600" cy="365125"/>
          </a:xfrm>
          <a:prstGeom prst="rect">
            <a:avLst/>
          </a:prstGeom>
        </p:spPr>
        <p:txBody>
          <a:bodyPr vert="horz" anchor="b"/>
          <a:lstStyle>
            <a:lvl1pPr algn="r" eaLnBrk="1" latinLnBrk="0" hangingPunct="1">
              <a:defRPr kumimoji="0" sz="1400">
                <a:solidFill>
                  <a:schemeClr val="tx2"/>
                </a:solidFill>
              </a:defRPr>
            </a:lvl1pPr>
            <a:extLst/>
          </a:lstStyle>
          <a:p>
            <a:r>
              <a:rPr lang="fr-FR" dirty="0" err="1"/>
              <a:t>Predicting</a:t>
            </a:r>
            <a:r>
              <a:rPr lang="fr-FR" dirty="0"/>
              <a:t> The Fatal </a:t>
            </a:r>
            <a:r>
              <a:rPr lang="fr-FR" dirty="0" err="1"/>
              <a:t>Flaws</a:t>
            </a:r>
            <a:r>
              <a:rPr lang="fr-FR" dirty="0"/>
              <a:t> – </a:t>
            </a:r>
            <a:r>
              <a:rPr lang="fr-FR" dirty="0" err="1"/>
              <a:t>RAeS</a:t>
            </a:r>
            <a:r>
              <a:rPr lang="fr-FR" dirty="0"/>
              <a:t>-  26-27 </a:t>
            </a:r>
            <a:r>
              <a:rPr lang="fr-FR" dirty="0" err="1"/>
              <a:t>November</a:t>
            </a:r>
            <a:r>
              <a:rPr lang="fr-FR" dirty="0"/>
              <a:t> 2015</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14" name="Forme libre 13"/>
          <p:cNvSpPr>
            <a:spLocks/>
          </p:cNvSpPr>
          <p:nvPr/>
        </p:nvSpPr>
        <p:spPr bwMode="auto">
          <a:xfrm>
            <a:off x="4828952" y="1073888"/>
            <a:ext cx="4322136" cy="5791200"/>
          </a:xfrm>
          <a:custGeom>
            <a:avLst>
              <a:gd name="A1" fmla="val 0"/>
              <a:gd name="A2" fmla="val 0"/>
              <a:gd name="A3" fmla="val 0"/>
              <a:gd name="A4" fmla="val 0"/>
              <a:gd name="A5" fmla="val 0"/>
              <a:gd name="A6" fmla="val 0"/>
              <a:gd name="A7" fmla="val 0"/>
              <a:gd name="A8" fmla="val 0"/>
            </a:avLst>
            <a:gdLst/>
            <a:ahLst/>
            <a:cxnLst>
              <a:cxn ang="0">
                <a:pos x="0" y="3648"/>
              </a:cxn>
              <a:cxn ang="0">
                <a:pos x="720" y="2016"/>
              </a:cxn>
              <a:cxn ang="0">
                <a:pos x="2736" y="0"/>
              </a:cxn>
              <a:cxn ang="0">
                <a:pos x="2736" y="96"/>
              </a:cxn>
              <a:cxn ang="0">
                <a:pos x="744" y="2038"/>
              </a:cxn>
              <a:cxn ang="0">
                <a:pos x="48" y="3648"/>
              </a:cxn>
              <a:cxn ang="0">
                <a:pos x="0" y="3648"/>
              </a:cxn>
            </a:cxnLst>
            <a:rect l="0" t="0" r="0" b="0"/>
            <a:pathLst>
              <a:path w="2736" h="3648">
                <a:moveTo>
                  <a:pt x="0" y="3648"/>
                </a:moveTo>
                <a:lnTo>
                  <a:pt x="720" y="2016"/>
                </a:lnTo>
                <a:lnTo>
                  <a:pt x="2736" y="672"/>
                </a:lnTo>
                <a:lnTo>
                  <a:pt x="2736" y="720"/>
                </a:lnTo>
                <a:lnTo>
                  <a:pt x="744" y="2038"/>
                </a:lnTo>
                <a:lnTo>
                  <a:pt x="48" y="3648"/>
                </a:lnTo>
                <a:lnTo>
                  <a:pt x="48" y="3648"/>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Forme libre 14"/>
          <p:cNvSpPr>
            <a:spLocks/>
          </p:cNvSpPr>
          <p:nvPr/>
        </p:nvSpPr>
        <p:spPr bwMode="auto">
          <a:xfrm>
            <a:off x="373966" y="0"/>
            <a:ext cx="5514536" cy="6615332"/>
          </a:xfrm>
          <a:custGeom>
            <a:avLst>
              <a:gd name="A1" fmla="val 0"/>
              <a:gd name="A2" fmla="val 0"/>
              <a:gd name="A3" fmla="val 0"/>
              <a:gd name="A4" fmla="val 0"/>
              <a:gd name="A5" fmla="val 0"/>
              <a:gd name="A6" fmla="val 0"/>
              <a:gd name="A7" fmla="val 0"/>
              <a:gd name="A8" fmla="val 0"/>
            </a:avLst>
            <a:gdLst/>
            <a:ahLst/>
            <a:cxnLst>
              <a:cxn ang="0">
                <a:pos x="0" y="4080"/>
              </a:cxn>
              <a:cxn ang="0">
                <a:pos x="0" y="4128"/>
              </a:cxn>
              <a:cxn ang="0">
                <a:pos x="3504" y="2640"/>
              </a:cxn>
              <a:cxn ang="0">
                <a:pos x="2880" y="0"/>
              </a:cxn>
              <a:cxn ang="0">
                <a:pos x="2832" y="0"/>
              </a:cxn>
              <a:cxn ang="0">
                <a:pos x="3465" y="2619"/>
              </a:cxn>
              <a:cxn ang="0">
                <a:pos x="0" y="4080"/>
              </a:cxn>
            </a:cxnLst>
            <a:rect l="0" t="0" r="0" b="0"/>
            <a:pathLst>
              <a:path w="3504" h="4128">
                <a:moveTo>
                  <a:pt x="0" y="4080"/>
                </a:moveTo>
                <a:lnTo>
                  <a:pt x="0" y="4128"/>
                </a:lnTo>
                <a:lnTo>
                  <a:pt x="3504" y="2640"/>
                </a:lnTo>
                <a:lnTo>
                  <a:pt x="2880" y="0"/>
                </a:lnTo>
                <a:lnTo>
                  <a:pt x="2832" y="0"/>
                </a:lnTo>
                <a:lnTo>
                  <a:pt x="3465" y="2619"/>
                </a:lnTo>
                <a:lnTo>
                  <a:pt x="0" y="4080"/>
                </a:lnTo>
                <a:close/>
              </a:path>
            </a:pathLst>
          </a:custGeom>
          <a:noFill/>
          <a:ln w="3175" cap="flat" cmpd="sng" algn="ctr">
            <a:solidFill>
              <a:schemeClr val="accent2">
                <a:alpha val="5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orme libre 12"/>
          <p:cNvSpPr>
            <a:spLocks/>
          </p:cNvSpPr>
          <p:nvPr/>
        </p:nvSpPr>
        <p:spPr bwMode="auto">
          <a:xfrm rot="5236414">
            <a:off x="4462128" y="1483600"/>
            <a:ext cx="4114800" cy="118872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Forme libre 15"/>
          <p:cNvSpPr>
            <a:spLocks/>
          </p:cNvSpPr>
          <p:nvPr/>
        </p:nvSpPr>
        <p:spPr bwMode="auto">
          <a:xfrm>
            <a:off x="5943600" y="0"/>
            <a:ext cx="2743200" cy="4267200"/>
          </a:xfrm>
          <a:custGeom>
            <a:avLst>
              <a:gd name="A1" fmla="val 0"/>
              <a:gd name="A2" fmla="val 0"/>
              <a:gd name="A3" fmla="val 0"/>
              <a:gd name="A4" fmla="val 0"/>
              <a:gd name="A5" fmla="val 0"/>
              <a:gd name="A6" fmla="val 0"/>
              <a:gd name="A7" fmla="val 0"/>
              <a:gd name="A8" fmla="val 0"/>
            </a:avLst>
            <a:gdLst/>
            <a:ahLst/>
            <a:cxnLst>
              <a:cxn ang="0">
                <a:pos x="1104" y="0"/>
              </a:cxn>
              <a:cxn ang="0">
                <a:pos x="1728" y="0"/>
              </a:cxn>
              <a:cxn ang="0">
                <a:pos x="0" y="2688"/>
              </a:cxn>
              <a:cxn ang="0">
                <a:pos x="1104" y="0"/>
              </a:cxn>
            </a:cxnLst>
            <a:rect l="0" t="0" r="0" b="0"/>
            <a:pathLst>
              <a:path w="1728" h="2688">
                <a:moveTo>
                  <a:pt x="1104" y="0"/>
                </a:moveTo>
                <a:lnTo>
                  <a:pt x="1728" y="0"/>
                </a:lnTo>
                <a:lnTo>
                  <a:pt x="0" y="2688"/>
                </a:lnTo>
                <a:lnTo>
                  <a:pt x="110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Forme libre 16"/>
          <p:cNvSpPr>
            <a:spLocks/>
          </p:cNvSpPr>
          <p:nvPr/>
        </p:nvSpPr>
        <p:spPr bwMode="auto">
          <a:xfrm>
            <a:off x="5943600" y="4267200"/>
            <a:ext cx="3200400" cy="1143000"/>
          </a:xfrm>
          <a:custGeom>
            <a:avLst>
              <a:gd name="A1" fmla="val 0"/>
              <a:gd name="A2" fmla="val 0"/>
              <a:gd name="A3" fmla="val 0"/>
              <a:gd name="A4" fmla="val 0"/>
              <a:gd name="A5" fmla="val 0"/>
              <a:gd name="A6" fmla="val 0"/>
              <a:gd name="A7" fmla="val 0"/>
              <a:gd name="A8" fmla="val 0"/>
            </a:avLst>
            <a:gdLst/>
            <a:ahLst/>
            <a:cxnLst>
              <a:cxn ang="0">
                <a:pos x="0" y="0"/>
              </a:cxn>
              <a:cxn ang="0">
                <a:pos x="2016" y="240"/>
              </a:cxn>
              <a:cxn ang="0">
                <a:pos x="2016" y="720"/>
              </a:cxn>
              <a:cxn ang="0">
                <a:pos x="0" y="0"/>
              </a:cxn>
            </a:cxnLst>
            <a:rect l="0" t="0" r="0" b="0"/>
            <a:pathLst>
              <a:path w="2016" h="720">
                <a:moveTo>
                  <a:pt x="0" y="0"/>
                </a:moveTo>
                <a:lnTo>
                  <a:pt x="2016" y="240"/>
                </a:lnTo>
                <a:lnTo>
                  <a:pt x="2016" y="720"/>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Forme libre 17"/>
          <p:cNvSpPr>
            <a:spLocks/>
          </p:cNvSpPr>
          <p:nvPr/>
        </p:nvSpPr>
        <p:spPr bwMode="auto">
          <a:xfrm>
            <a:off x="5943600" y="0"/>
            <a:ext cx="1371600" cy="4267200"/>
          </a:xfrm>
          <a:custGeom>
            <a:avLst>
              <a:gd name="A1" fmla="val 0"/>
              <a:gd name="A2" fmla="val 0"/>
              <a:gd name="A3" fmla="val 0"/>
              <a:gd name="A4" fmla="val 0"/>
              <a:gd name="A5" fmla="val 0"/>
              <a:gd name="A6" fmla="val 0"/>
              <a:gd name="A7" fmla="val 0"/>
              <a:gd name="A8" fmla="val 0"/>
            </a:avLst>
            <a:gdLst/>
            <a:ahLst/>
            <a:cxnLst>
              <a:cxn ang="0">
                <a:pos x="864" y="0"/>
              </a:cxn>
              <a:cxn ang="0">
                <a:pos x="0" y="2688"/>
              </a:cxn>
              <a:cxn ang="0">
                <a:pos x="768" y="0"/>
              </a:cxn>
              <a:cxn ang="0">
                <a:pos x="864" y="0"/>
              </a:cxn>
            </a:cxnLst>
            <a:rect l="0" t="0" r="0" b="0"/>
            <a:pathLst>
              <a:path w="864" h="2688">
                <a:moveTo>
                  <a:pt x="864" y="0"/>
                </a:moveTo>
                <a:lnTo>
                  <a:pt x="0" y="2688"/>
                </a:lnTo>
                <a:lnTo>
                  <a:pt x="768" y="0"/>
                </a:lnTo>
                <a:lnTo>
                  <a:pt x="864"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Forme libre 19"/>
          <p:cNvSpPr>
            <a:spLocks/>
          </p:cNvSpPr>
          <p:nvPr/>
        </p:nvSpPr>
        <p:spPr bwMode="auto">
          <a:xfrm>
            <a:off x="5943600" y="4267200"/>
            <a:ext cx="1600200" cy="2590800"/>
          </a:xfrm>
          <a:custGeom>
            <a:avLst>
              <a:gd name="A1" fmla="val 0"/>
              <a:gd name="A2" fmla="val 0"/>
              <a:gd name="A3" fmla="val 0"/>
              <a:gd name="A4" fmla="val 0"/>
              <a:gd name="A5" fmla="val 0"/>
              <a:gd name="A6" fmla="val 0"/>
              <a:gd name="A7" fmla="val 0"/>
              <a:gd name="A8" fmla="val 0"/>
            </a:avLst>
            <a:gdLst/>
            <a:ahLst/>
            <a:cxnLst>
              <a:cxn ang="0">
                <a:pos x="1008" y="1632"/>
              </a:cxn>
              <a:cxn ang="0">
                <a:pos x="0" y="0"/>
              </a:cxn>
              <a:cxn ang="0">
                <a:pos x="960" y="1632"/>
              </a:cxn>
              <a:cxn ang="0">
                <a:pos x="1008" y="1632"/>
              </a:cxn>
            </a:cxnLst>
            <a:rect l="0" t="0" r="0" b="0"/>
            <a:pathLst>
              <a:path w="1008" h="1632">
                <a:moveTo>
                  <a:pt x="1008" y="1632"/>
                </a:moveTo>
                <a:lnTo>
                  <a:pt x="0" y="0"/>
                </a:lnTo>
                <a:lnTo>
                  <a:pt x="960" y="1632"/>
                </a:lnTo>
                <a:lnTo>
                  <a:pt x="1008"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1" name="Forme libre 20"/>
          <p:cNvSpPr>
            <a:spLocks/>
          </p:cNvSpPr>
          <p:nvPr/>
        </p:nvSpPr>
        <p:spPr bwMode="auto">
          <a:xfrm>
            <a:off x="5943600" y="1371600"/>
            <a:ext cx="3200400" cy="2895600"/>
          </a:xfrm>
          <a:custGeom>
            <a:avLst>
              <a:gd name="A1" fmla="val 0"/>
              <a:gd name="A2" fmla="val 0"/>
              <a:gd name="A3" fmla="val 0"/>
              <a:gd name="A4" fmla="val 0"/>
              <a:gd name="A5" fmla="val 0"/>
              <a:gd name="A6" fmla="val 0"/>
              <a:gd name="A7" fmla="val 0"/>
              <a:gd name="A8" fmla="val 0"/>
            </a:avLst>
            <a:gdLst/>
            <a:ahLst/>
            <a:cxnLst>
              <a:cxn ang="0">
                <a:pos x="2016" y="0"/>
              </a:cxn>
              <a:cxn ang="0">
                <a:pos x="2016" y="144"/>
              </a:cxn>
              <a:cxn ang="0">
                <a:pos x="0" y="1824"/>
              </a:cxn>
              <a:cxn ang="0">
                <a:pos x="2016" y="0"/>
              </a:cxn>
            </a:cxnLst>
            <a:rect l="0" t="0" r="0" b="0"/>
            <a:pathLst>
              <a:path w="2016" h="1824">
                <a:moveTo>
                  <a:pt x="2016" y="0"/>
                </a:moveTo>
                <a:lnTo>
                  <a:pt x="2016" y="144"/>
                </a:lnTo>
                <a:lnTo>
                  <a:pt x="0" y="1824"/>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Forme libre 21"/>
          <p:cNvSpPr>
            <a:spLocks/>
          </p:cNvSpPr>
          <p:nvPr/>
        </p:nvSpPr>
        <p:spPr bwMode="auto">
          <a:xfrm>
            <a:off x="5943600" y="1752600"/>
            <a:ext cx="3200400" cy="2514600"/>
          </a:xfrm>
          <a:custGeom>
            <a:avLst>
              <a:gd name="A1" fmla="val 0"/>
              <a:gd name="A2" fmla="val 0"/>
              <a:gd name="A3" fmla="val 0"/>
              <a:gd name="A4" fmla="val 0"/>
              <a:gd name="A5" fmla="val 0"/>
              <a:gd name="A6" fmla="val 0"/>
              <a:gd name="A7" fmla="val 0"/>
              <a:gd name="A8" fmla="val 0"/>
            </a:avLst>
            <a:gdLst/>
            <a:ahLst/>
            <a:cxnLst>
              <a:cxn ang="0">
                <a:pos x="2016" y="0"/>
              </a:cxn>
              <a:cxn ang="0">
                <a:pos x="0" y="1584"/>
              </a:cxn>
              <a:cxn ang="0">
                <a:pos x="2016" y="48"/>
              </a:cxn>
              <a:cxn ang="0">
                <a:pos x="2016" y="0"/>
              </a:cxn>
            </a:cxnLst>
            <a:rect l="0" t="0" r="0" b="0"/>
            <a:pathLst>
              <a:path w="2016" h="1584">
                <a:moveTo>
                  <a:pt x="2016" y="0"/>
                </a:moveTo>
                <a:lnTo>
                  <a:pt x="0" y="1584"/>
                </a:lnTo>
                <a:lnTo>
                  <a:pt x="2016" y="48"/>
                </a:lnTo>
                <a:lnTo>
                  <a:pt x="2016"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3" name="Forme libre 22"/>
          <p:cNvSpPr>
            <a:spLocks/>
          </p:cNvSpPr>
          <p:nvPr/>
        </p:nvSpPr>
        <p:spPr bwMode="auto">
          <a:xfrm>
            <a:off x="990600" y="4267200"/>
            <a:ext cx="4953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120" y="0"/>
              </a:cxn>
              <a:cxn ang="0">
                <a:pos x="1056" y="1632"/>
              </a:cxn>
              <a:cxn ang="0">
                <a:pos x="0" y="1632"/>
              </a:cxn>
            </a:cxnLst>
            <a:rect l="0" t="0" r="0" b="0"/>
            <a:pathLst>
              <a:path w="3120" h="1632">
                <a:moveTo>
                  <a:pt x="0" y="1632"/>
                </a:moveTo>
                <a:lnTo>
                  <a:pt x="3120" y="0"/>
                </a:lnTo>
                <a:lnTo>
                  <a:pt x="1056"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4" name="Forme libre 23"/>
          <p:cNvSpPr>
            <a:spLocks/>
          </p:cNvSpPr>
          <p:nvPr/>
        </p:nvSpPr>
        <p:spPr bwMode="auto">
          <a:xfrm>
            <a:off x="533400" y="4267200"/>
            <a:ext cx="5334000" cy="2590800"/>
          </a:xfrm>
          <a:custGeom>
            <a:avLst>
              <a:gd name="A1" fmla="val 0"/>
              <a:gd name="A2" fmla="val 0"/>
              <a:gd name="A3" fmla="val 0"/>
              <a:gd name="A4" fmla="val 0"/>
              <a:gd name="A5" fmla="val 0"/>
              <a:gd name="A6" fmla="val 0"/>
              <a:gd name="A7" fmla="val 0"/>
              <a:gd name="A8" fmla="val 0"/>
            </a:avLst>
            <a:gdLst/>
            <a:ahLst/>
            <a:cxnLst>
              <a:cxn ang="0">
                <a:pos x="0" y="1632"/>
              </a:cxn>
              <a:cxn ang="0">
                <a:pos x="3360" y="0"/>
              </a:cxn>
              <a:cxn ang="0">
                <a:pos x="144" y="1632"/>
              </a:cxn>
              <a:cxn ang="0">
                <a:pos x="0" y="1632"/>
              </a:cxn>
            </a:cxnLst>
            <a:rect l="0" t="0" r="0" b="0"/>
            <a:pathLst>
              <a:path w="3360" h="1632">
                <a:moveTo>
                  <a:pt x="0" y="1632"/>
                </a:moveTo>
                <a:lnTo>
                  <a:pt x="3360" y="0"/>
                </a:lnTo>
                <a:lnTo>
                  <a:pt x="144" y="1632"/>
                </a:lnTo>
                <a:lnTo>
                  <a:pt x="0" y="1632"/>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5" name="Forme libre 24"/>
          <p:cNvSpPr>
            <a:spLocks/>
          </p:cNvSpPr>
          <p:nvPr/>
        </p:nvSpPr>
        <p:spPr bwMode="auto">
          <a:xfrm>
            <a:off x="366824" y="2438400"/>
            <a:ext cx="5638800" cy="1828800"/>
          </a:xfrm>
          <a:custGeom>
            <a:avLst>
              <a:gd name="A1" fmla="val 0"/>
              <a:gd name="A2" fmla="val 0"/>
              <a:gd name="A3" fmla="val 0"/>
              <a:gd name="A4" fmla="val 0"/>
              <a:gd name="A5" fmla="val 0"/>
              <a:gd name="A6" fmla="val 0"/>
              <a:gd name="A7" fmla="val 0"/>
              <a:gd name="A8" fmla="val 0"/>
            </a:avLst>
            <a:gdLst/>
            <a:ahLst/>
            <a:cxnLst>
              <a:cxn ang="0">
                <a:pos x="0" y="0"/>
              </a:cxn>
              <a:cxn ang="0">
                <a:pos x="3552" y="1152"/>
              </a:cxn>
              <a:cxn ang="0">
                <a:pos x="0" y="384"/>
              </a:cxn>
              <a:cxn ang="0">
                <a:pos x="0" y="0"/>
              </a:cxn>
            </a:cxnLst>
            <a:rect l="0" t="0" r="0" b="0"/>
            <a:pathLst>
              <a:path w="3552" h="1152">
                <a:moveTo>
                  <a:pt x="0" y="0"/>
                </a:moveTo>
                <a:lnTo>
                  <a:pt x="3504" y="1152"/>
                </a:lnTo>
                <a:lnTo>
                  <a:pt x="0" y="384"/>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6" name="Forme libre 25"/>
          <p:cNvSpPr>
            <a:spLocks/>
          </p:cNvSpPr>
          <p:nvPr/>
        </p:nvSpPr>
        <p:spPr bwMode="auto">
          <a:xfrm>
            <a:off x="366824" y="2133600"/>
            <a:ext cx="5638800" cy="2133600"/>
          </a:xfrm>
          <a:custGeom>
            <a:avLst>
              <a:gd name="A1" fmla="val 0"/>
              <a:gd name="A2" fmla="val 0"/>
              <a:gd name="A3" fmla="val 0"/>
              <a:gd name="A4" fmla="val 0"/>
              <a:gd name="A5" fmla="val 0"/>
              <a:gd name="A6" fmla="val 0"/>
              <a:gd name="A7" fmla="val 0"/>
              <a:gd name="A8" fmla="val 0"/>
            </a:avLst>
            <a:gdLst/>
            <a:ahLst/>
            <a:cxnLst>
              <a:cxn ang="0">
                <a:pos x="0" y="0"/>
              </a:cxn>
              <a:cxn ang="0">
                <a:pos x="3552" y="1344"/>
              </a:cxn>
              <a:cxn ang="0">
                <a:pos x="0" y="48"/>
              </a:cxn>
              <a:cxn ang="0">
                <a:pos x="0" y="0"/>
              </a:cxn>
            </a:cxnLst>
            <a:rect l="0" t="0" r="0" b="0"/>
            <a:pathLst>
              <a:path w="3552" h="1344">
                <a:moveTo>
                  <a:pt x="0" y="0"/>
                </a:moveTo>
                <a:lnTo>
                  <a:pt x="3552" y="1344"/>
                </a:lnTo>
                <a:lnTo>
                  <a:pt x="0" y="48"/>
                </a:lnTo>
                <a:lnTo>
                  <a:pt x="0" y="0"/>
                </a:lnTo>
                <a:close/>
              </a:path>
            </a:pathLst>
          </a:custGeom>
          <a:solidFill>
            <a:schemeClr val="bg2">
              <a:tint val="95000"/>
              <a:satMod val="20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Forme libre 26"/>
          <p:cNvSpPr>
            <a:spLocks/>
          </p:cNvSpPr>
          <p:nvPr/>
        </p:nvSpPr>
        <p:spPr bwMode="auto">
          <a:xfrm>
            <a:off x="4572000" y="4267200"/>
            <a:ext cx="1371600" cy="2590800"/>
          </a:xfrm>
          <a:custGeom>
            <a:avLst>
              <a:gd name="A1" fmla="val 0"/>
              <a:gd name="A2" fmla="val 0"/>
              <a:gd name="A3" fmla="val 0"/>
              <a:gd name="A4" fmla="val 0"/>
              <a:gd name="A5" fmla="val 0"/>
              <a:gd name="A6" fmla="val 0"/>
              <a:gd name="A7" fmla="val 0"/>
              <a:gd name="A8" fmla="val 0"/>
            </a:avLst>
            <a:gdLst/>
            <a:ahLst/>
            <a:cxnLst>
              <a:cxn ang="0">
                <a:pos x="0" y="1632"/>
              </a:cxn>
              <a:cxn ang="0">
                <a:pos x="96" y="1632"/>
              </a:cxn>
              <a:cxn ang="0">
                <a:pos x="864" y="0"/>
              </a:cxn>
              <a:cxn ang="0">
                <a:pos x="0" y="1632"/>
              </a:cxn>
            </a:cxnLst>
            <a:rect l="0" t="0" r="0" b="0"/>
            <a:pathLst>
              <a:path w="864" h="1632">
                <a:moveTo>
                  <a:pt x="0" y="1632"/>
                </a:moveTo>
                <a:lnTo>
                  <a:pt x="96" y="1632"/>
                </a:lnTo>
                <a:lnTo>
                  <a:pt x="864" y="0"/>
                </a:lnTo>
                <a:lnTo>
                  <a:pt x="0" y="1632"/>
                </a:lnTo>
                <a:close/>
              </a:path>
            </a:pathLst>
          </a:custGeom>
          <a:solidFill>
            <a:schemeClr val="bg2">
              <a:tint val="95000"/>
              <a:satMod val="180000"/>
              <a:alpha val="3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3" name="Espace réservé du texte 2"/>
          <p:cNvSpPr>
            <a:spLocks noGrp="1"/>
          </p:cNvSpPr>
          <p:nvPr>
            <p:ph type="body" idx="1"/>
          </p:nvPr>
        </p:nvSpPr>
        <p:spPr>
          <a:xfrm>
            <a:off x="755576" y="1628800"/>
            <a:ext cx="5718048" cy="977486"/>
          </a:xfrm>
        </p:spPr>
        <p:txBody>
          <a:bodyPr lIns="82296" tIns="45720" bIns="0" anchor="t"/>
          <a:lstStyle>
            <a:lvl1pPr marL="54864" indent="0">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fr-FR"/>
              <a:t>Cliquez pour modifier les styles du texte du masque</a:t>
            </a:r>
          </a:p>
        </p:txBody>
      </p:sp>
      <p:sp>
        <p:nvSpPr>
          <p:cNvPr id="6" name="Espace réservé du numéro de diapositive 5"/>
          <p:cNvSpPr>
            <a:spLocks noGrp="1"/>
          </p:cNvSpPr>
          <p:nvPr>
            <p:ph type="sldNum" sz="quarter" idx="12"/>
          </p:nvPr>
        </p:nvSpPr>
        <p:spPr/>
        <p:txBody>
          <a:bodyPr/>
          <a:lstStyle/>
          <a:p>
            <a:fld id="{4C68EF35-16C6-4052-9C34-A821567A5398}" type="slidenum">
              <a:rPr lang="fr-FR" smtClean="0"/>
              <a:pPr/>
              <a:t>‹N°›</a:t>
            </a:fld>
            <a:endParaRPr lang="fr-FR"/>
          </a:p>
        </p:txBody>
      </p:sp>
      <p:sp>
        <p:nvSpPr>
          <p:cNvPr id="7" name="Rectangle 6"/>
          <p:cNvSpPr/>
          <p:nvPr/>
        </p:nvSpPr>
        <p:spPr>
          <a:xfrm>
            <a:off x="363160" y="402264"/>
            <a:ext cx="850392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re 1"/>
          <p:cNvSpPr>
            <a:spLocks noGrp="1"/>
          </p:cNvSpPr>
          <p:nvPr>
            <p:ph type="title"/>
          </p:nvPr>
        </p:nvSpPr>
        <p:spPr>
          <a:xfrm>
            <a:off x="1475656" y="260648"/>
            <a:ext cx="7387694" cy="777240"/>
          </a:xfrm>
        </p:spPr>
        <p:txBody>
          <a:bodyPr tIns="64008"/>
          <a:lstStyle>
            <a:lvl1pPr algn="l">
              <a:buNone/>
              <a:defRPr sz="3800" b="0" cap="none" spc="-150" baseline="0"/>
            </a:lvl1pPr>
            <a:extLst/>
          </a:lstStyle>
          <a:p>
            <a:r>
              <a:rPr kumimoji="0" lang="fr-FR" dirty="0"/>
              <a:t>Cliquez pour modifier le style du titre</a:t>
            </a:r>
            <a:endParaRPr kumimoji="0" lang="en-US" dirty="0"/>
          </a:p>
        </p:txBody>
      </p:sp>
      <p:sp>
        <p:nvSpPr>
          <p:cNvPr id="8" name="Rectangle 7"/>
          <p:cNvSpPr/>
          <p:nvPr/>
        </p:nvSpPr>
        <p:spPr>
          <a:xfrm flipH="1">
            <a:off x="371538"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Rectangle 8"/>
          <p:cNvSpPr/>
          <p:nvPr/>
        </p:nvSpPr>
        <p:spPr>
          <a:xfrm flipH="1">
            <a:off x="411109" y="680477"/>
            <a:ext cx="27432"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0" name="Rectangle 9"/>
          <p:cNvSpPr/>
          <p:nvPr/>
        </p:nvSpPr>
        <p:spPr>
          <a:xfrm flipH="1">
            <a:off x="448450"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H="1">
            <a:off x="476702" y="680477"/>
            <a:ext cx="9144"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a:xfrm>
            <a:off x="500478" y="680477"/>
            <a:ext cx="36576" cy="365760"/>
          </a:xfrm>
          <a:prstGeom prst="rect">
            <a:avLst/>
          </a:prstGeom>
          <a:solidFill>
            <a:srgbClr val="000000"/>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Espace réservé du pied de page 2"/>
          <p:cNvSpPr txBox="1">
            <a:spLocks/>
          </p:cNvSpPr>
          <p:nvPr userDrawn="1"/>
        </p:nvSpPr>
        <p:spPr>
          <a:xfrm>
            <a:off x="1066800" y="6381328"/>
            <a:ext cx="5562600" cy="365125"/>
          </a:xfrm>
          <a:prstGeom prst="rect">
            <a:avLst/>
          </a:prstGeom>
        </p:spPr>
        <p:txBody>
          <a:bodyPr vert="horz" anchor="b"/>
          <a:lstStyle>
            <a:defPPr>
              <a:defRPr lang="fr-FR"/>
            </a:defPPr>
            <a:lvl1pPr marL="0" algn="r"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dirty="0" err="1"/>
              <a:t>Predicting</a:t>
            </a:r>
            <a:r>
              <a:rPr lang="fr-FR" dirty="0"/>
              <a:t> The Fatal </a:t>
            </a:r>
            <a:r>
              <a:rPr lang="fr-FR" dirty="0" err="1"/>
              <a:t>Flaws</a:t>
            </a:r>
            <a:r>
              <a:rPr lang="fr-FR" dirty="0"/>
              <a:t> – </a:t>
            </a:r>
            <a:r>
              <a:rPr lang="fr-FR" dirty="0" err="1"/>
              <a:t>RAeS</a:t>
            </a:r>
            <a:r>
              <a:rPr lang="fr-FR" dirty="0"/>
              <a:t>-  26-27 </a:t>
            </a:r>
            <a:r>
              <a:rPr lang="fr-FR" dirty="0" err="1"/>
              <a:t>November</a:t>
            </a:r>
            <a:r>
              <a:rPr lang="fr-FR" dirty="0"/>
              <a:t> 2015</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971600" y="188640"/>
            <a:ext cx="7715200" cy="914400"/>
          </a:xfrm>
        </p:spPr>
        <p:txBody>
          <a:bodyPr/>
          <a:lstStyle>
            <a:lvl1pPr>
              <a:defRPr sz="3600"/>
            </a:lvl1pPr>
            <a:extLst/>
          </a:lstStyle>
          <a:p>
            <a:r>
              <a:rPr kumimoji="0" lang="fr-FR"/>
              <a:t>Cliquez pour modifier le style du titre</a:t>
            </a:r>
            <a:endParaRPr kumimoji="0" lang="en-US"/>
          </a:p>
        </p:txBody>
      </p:sp>
      <p:sp>
        <p:nvSpPr>
          <p:cNvPr id="3" name="Espace réservé du contenu 2"/>
          <p:cNvSpPr>
            <a:spLocks noGrp="1"/>
          </p:cNvSpPr>
          <p:nvPr>
            <p:ph sz="half" idx="1"/>
          </p:nvPr>
        </p:nvSpPr>
        <p:spPr>
          <a:xfrm>
            <a:off x="464344" y="1770501"/>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4655344" y="1770501"/>
            <a:ext cx="4038600" cy="4525963"/>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u numéro de diapositive 6"/>
          <p:cNvSpPr>
            <a:spLocks noGrp="1"/>
          </p:cNvSpPr>
          <p:nvPr>
            <p:ph type="sldNum" sz="quarter" idx="12"/>
          </p:nvPr>
        </p:nvSpPr>
        <p:spPr/>
        <p:txBody>
          <a:bodyPr/>
          <a:lstStyle/>
          <a:p>
            <a:fld id="{4C68EF35-16C6-4052-9C34-A821567A5398}" type="slidenum">
              <a:rPr lang="fr-FR" smtClean="0"/>
              <a:pPr/>
              <a:t>‹N°›</a:t>
            </a:fld>
            <a:endParaRPr lang="fr-FR"/>
          </a:p>
        </p:txBody>
      </p:sp>
      <p:pic>
        <p:nvPicPr>
          <p:cNvPr id="8"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 y="1"/>
            <a:ext cx="624948" cy="908719"/>
          </a:xfrm>
          <a:prstGeom prst="rect">
            <a:avLst/>
          </a:prstGeom>
          <a:noFill/>
          <a:ln w="9525">
            <a:noFill/>
            <a:miter lim="800000"/>
            <a:headEnd/>
            <a:tailEnd/>
          </a:ln>
        </p:spPr>
      </p:pic>
      <p:sp>
        <p:nvSpPr>
          <p:cNvPr id="9" name="Rectangle 8"/>
          <p:cNvSpPr/>
          <p:nvPr userDrawn="1"/>
        </p:nvSpPr>
        <p:spPr>
          <a:xfrm>
            <a:off x="158316" y="5373216"/>
            <a:ext cx="72008" cy="136581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userDrawn="1"/>
        </p:nvSpPr>
        <p:spPr>
          <a:xfrm>
            <a:off x="157744" y="2027076"/>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userDrawn="1"/>
        </p:nvSpPr>
        <p:spPr>
          <a:xfrm>
            <a:off x="157744" y="1867942"/>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userDrawn="1"/>
        </p:nvSpPr>
        <p:spPr>
          <a:xfrm>
            <a:off x="157744" y="1772816"/>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3" name="ZoneTexte 12"/>
          <p:cNvSpPr txBox="1"/>
          <p:nvPr userDrawn="1"/>
        </p:nvSpPr>
        <p:spPr>
          <a:xfrm>
            <a:off x="-36512" y="1628800"/>
            <a:ext cx="461665" cy="3672408"/>
          </a:xfrm>
          <a:prstGeom prst="rect">
            <a:avLst/>
          </a:prstGeom>
          <a:noFill/>
        </p:spPr>
        <p:txBody>
          <a:bodyPr vert="vert270" wrap="square" rtlCol="0">
            <a:spAutoFit/>
          </a:bodyPr>
          <a:lstStyle/>
          <a:p>
            <a:r>
              <a:rPr lang="fr-FR" dirty="0"/>
              <a:t>Jean Pariès  Dédale SAS France </a:t>
            </a:r>
          </a:p>
        </p:txBody>
      </p:sp>
      <p:sp>
        <p:nvSpPr>
          <p:cNvPr id="14" name="Espace réservé du pied de page 2"/>
          <p:cNvSpPr>
            <a:spLocks noGrp="1"/>
          </p:cNvSpPr>
          <p:nvPr>
            <p:ph type="ftr" sz="quarter" idx="3"/>
          </p:nvPr>
        </p:nvSpPr>
        <p:spPr>
          <a:xfrm>
            <a:off x="914400" y="6416675"/>
            <a:ext cx="5562600" cy="365125"/>
          </a:xfrm>
          <a:prstGeom prst="rect">
            <a:avLst/>
          </a:prstGeom>
        </p:spPr>
        <p:txBody>
          <a:bodyPr vert="horz" anchor="b"/>
          <a:lstStyle>
            <a:lvl1pPr algn="r" eaLnBrk="1" latinLnBrk="0" hangingPunct="1">
              <a:defRPr kumimoji="0" sz="1400">
                <a:solidFill>
                  <a:schemeClr val="tx2"/>
                </a:solidFill>
              </a:defRPr>
            </a:lvl1pPr>
            <a:extLst/>
          </a:lstStyle>
          <a:p>
            <a:r>
              <a:rPr lang="fr-FR" dirty="0" err="1"/>
              <a:t>Predicting</a:t>
            </a:r>
            <a:r>
              <a:rPr lang="fr-FR" dirty="0"/>
              <a:t> The Fatal </a:t>
            </a:r>
            <a:r>
              <a:rPr lang="fr-FR" dirty="0" err="1"/>
              <a:t>Flaws</a:t>
            </a:r>
            <a:r>
              <a:rPr lang="fr-FR" dirty="0"/>
              <a:t> – </a:t>
            </a:r>
            <a:r>
              <a:rPr lang="fr-FR" dirty="0" err="1"/>
              <a:t>RAeS</a:t>
            </a:r>
            <a:r>
              <a:rPr lang="fr-FR" dirty="0"/>
              <a:t>-  26-27 </a:t>
            </a:r>
            <a:r>
              <a:rPr lang="fr-FR" dirty="0" err="1"/>
              <a:t>November</a:t>
            </a:r>
            <a:r>
              <a:rPr lang="fr-FR" dirty="0"/>
              <a:t> 2015</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ison">
    <p:spTree>
      <p:nvGrpSpPr>
        <p:cNvPr id="1" name=""/>
        <p:cNvGrpSpPr/>
        <p:nvPr/>
      </p:nvGrpSpPr>
      <p:grpSpPr>
        <a:xfrm>
          <a:off x="0" y="0"/>
          <a:ext cx="0" cy="0"/>
          <a:chOff x="0" y="0"/>
          <a:chExt cx="0" cy="0"/>
        </a:xfrm>
      </p:grpSpPr>
      <p:sp>
        <p:nvSpPr>
          <p:cNvPr id="25" name="Rectangle 24"/>
          <p:cNvSpPr/>
          <p:nvPr/>
        </p:nvSpPr>
        <p:spPr>
          <a:xfrm>
            <a:off x="0" y="402265"/>
            <a:ext cx="8867080" cy="886265"/>
          </a:xfrm>
          <a:prstGeom prst="rect">
            <a:avLst/>
          </a:prstGeom>
          <a:solidFill>
            <a:schemeClr val="bg2">
              <a:tint val="95000"/>
              <a:satMod val="180000"/>
              <a:alpha val="4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re 1"/>
          <p:cNvSpPr>
            <a:spLocks noGrp="1"/>
          </p:cNvSpPr>
          <p:nvPr>
            <p:ph type="title"/>
          </p:nvPr>
        </p:nvSpPr>
        <p:spPr>
          <a:xfrm>
            <a:off x="1043608" y="188640"/>
            <a:ext cx="7305624" cy="914400"/>
          </a:xfrm>
        </p:spPr>
        <p:txBody>
          <a:bodyPr anchor="t"/>
          <a:lstStyle>
            <a:lvl1pPr>
              <a:defRPr sz="3200"/>
            </a:lvl1pPr>
            <a:extLst/>
          </a:lstStyle>
          <a:p>
            <a:r>
              <a:rPr kumimoji="0" lang="fr-FR"/>
              <a:t>Cliquez pour modifier le style du titre</a:t>
            </a:r>
            <a:endParaRPr kumimoji="0" lang="en-US"/>
          </a:p>
        </p:txBody>
      </p:sp>
      <p:sp>
        <p:nvSpPr>
          <p:cNvPr id="3" name="Espace réservé du texte 2"/>
          <p:cNvSpPr>
            <a:spLocks noGrp="1"/>
          </p:cNvSpPr>
          <p:nvPr>
            <p:ph type="body" idx="1"/>
          </p:nvPr>
        </p:nvSpPr>
        <p:spPr>
          <a:xfrm>
            <a:off x="457200" y="1809750"/>
            <a:ext cx="4040188" cy="639762"/>
          </a:xfrm>
        </p:spPr>
        <p:txBody>
          <a:bodyPr anchor="ctr"/>
          <a:lstStyle>
            <a:lvl1pPr marL="73152" indent="0" algn="l">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fr-FR"/>
              <a:t>Cliquez pour modifier les styles du texte du masque</a:t>
            </a:r>
          </a:p>
        </p:txBody>
      </p:sp>
      <p:sp>
        <p:nvSpPr>
          <p:cNvPr id="4" name="Espace réservé du texte 3"/>
          <p:cNvSpPr>
            <a:spLocks noGrp="1"/>
          </p:cNvSpPr>
          <p:nvPr>
            <p:ph type="body" sz="half" idx="3"/>
          </p:nvPr>
        </p:nvSpPr>
        <p:spPr>
          <a:xfrm>
            <a:off x="4645025" y="1809750"/>
            <a:ext cx="4041775" cy="639762"/>
          </a:xfrm>
        </p:spPr>
        <p:txBody>
          <a:bodyPr anchor="ctr"/>
          <a:lstStyle>
            <a:lvl1pPr marL="73152" indent="0">
              <a:buNone/>
              <a:defRPr sz="2400" b="1">
                <a:solidFill>
                  <a:schemeClr val="accent2"/>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fr-FR"/>
              <a:t>Cliquez pour modifier les styles du texte du masque</a:t>
            </a:r>
          </a:p>
        </p:txBody>
      </p:sp>
      <p:sp>
        <p:nvSpPr>
          <p:cNvPr id="5" name="Espace réservé du contenu 4"/>
          <p:cNvSpPr>
            <a:spLocks noGrp="1"/>
          </p:cNvSpPr>
          <p:nvPr>
            <p:ph sz="quarter" idx="2"/>
          </p:nvPr>
        </p:nvSpPr>
        <p:spPr>
          <a:xfrm>
            <a:off x="457200" y="2459037"/>
            <a:ext cx="4040188"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6" name="Espace réservé du contenu 5"/>
          <p:cNvSpPr>
            <a:spLocks noGrp="1"/>
          </p:cNvSpPr>
          <p:nvPr>
            <p:ph sz="quarter" idx="4"/>
          </p:nvPr>
        </p:nvSpPr>
        <p:spPr>
          <a:xfrm>
            <a:off x="4645025" y="2459037"/>
            <a:ext cx="4041775" cy="3959352"/>
          </a:xfrm>
        </p:spPr>
        <p:txBody>
          <a:bodyPr/>
          <a:lstStyle>
            <a:lvl1pPr>
              <a:defRPr sz="2400"/>
            </a:lvl1pPr>
            <a:lvl2pPr>
              <a:defRPr sz="2000"/>
            </a:lvl2pPr>
            <a:lvl3pPr>
              <a:defRPr sz="1800"/>
            </a:lvl3pPr>
            <a:lvl4pPr>
              <a:defRPr sz="1600"/>
            </a:lvl4pPr>
            <a:lvl5pPr>
              <a:defRPr sz="1600"/>
            </a:lvl5pPr>
            <a:extLst/>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9" name="Espace réservé du numéro de diapositive 8"/>
          <p:cNvSpPr>
            <a:spLocks noGrp="1"/>
          </p:cNvSpPr>
          <p:nvPr>
            <p:ph type="sldNum" sz="quarter" idx="12"/>
          </p:nvPr>
        </p:nvSpPr>
        <p:spPr/>
        <p:txBody>
          <a:bodyPr/>
          <a:lstStyle/>
          <a:p>
            <a:fld id="{4C68EF35-16C6-4052-9C34-A821567A5398}" type="slidenum">
              <a:rPr lang="fr-FR" smtClean="0"/>
              <a:pPr/>
              <a:t>‹N°›</a:t>
            </a:fld>
            <a:endParaRPr lang="fr-FR"/>
          </a:p>
        </p:txBody>
      </p:sp>
      <p:sp>
        <p:nvSpPr>
          <p:cNvPr id="16" name="Rectangle 15"/>
          <p:cNvSpPr/>
          <p:nvPr/>
        </p:nvSpPr>
        <p:spPr>
          <a:xfrm>
            <a:off x="87790" y="680477"/>
            <a:ext cx="45720"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7" name="Rectangle 16"/>
          <p:cNvSpPr/>
          <p:nvPr/>
        </p:nvSpPr>
        <p:spPr>
          <a:xfrm>
            <a:off x="47305"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Rectangle 17"/>
          <p:cNvSpPr/>
          <p:nvPr/>
        </p:nvSpPr>
        <p:spPr>
          <a:xfrm>
            <a:off x="2825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Rectangle 19"/>
          <p:cNvSpPr/>
          <p:nvPr/>
        </p:nvSpPr>
        <p:spPr>
          <a:xfrm flipH="1">
            <a:off x="149770"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Rectangle 20"/>
          <p:cNvSpPr/>
          <p:nvPr/>
        </p:nvSpPr>
        <p:spPr>
          <a:xfrm flipH="1">
            <a:off x="189341" y="680477"/>
            <a:ext cx="27432"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Rectangle 21"/>
          <p:cNvSpPr/>
          <p:nvPr/>
        </p:nvSpPr>
        <p:spPr>
          <a:xfrm flipH="1">
            <a:off x="226682"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flipH="1">
            <a:off x="254934" y="680477"/>
            <a:ext cx="9144"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0" name="Rectangle 29"/>
          <p:cNvSpPr/>
          <p:nvPr/>
        </p:nvSpPr>
        <p:spPr>
          <a:xfrm>
            <a:off x="278710" y="680477"/>
            <a:ext cx="36576" cy="365760"/>
          </a:xfrm>
          <a:prstGeom prst="rect">
            <a:avLst/>
          </a:prstGeom>
          <a:solidFill>
            <a:schemeClr val="bg2"/>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pic>
        <p:nvPicPr>
          <p:cNvPr id="23" name="Picture 2"/>
          <p:cNvPicPr>
            <a:picLocks noChangeAspect="1" noChangeArrowheads="1"/>
          </p:cNvPicPr>
          <p:nvPr userDrawn="1"/>
        </p:nvPicPr>
        <p:blipFill>
          <a:blip r:embed="rId2" cstate="email">
            <a:extLst>
              <a:ext uri="{28A0092B-C50C-407E-A947-70E740481C1C}">
                <a14:useLocalDpi xmlns:a14="http://schemas.microsoft.com/office/drawing/2010/main"/>
              </a:ext>
            </a:extLst>
          </a:blip>
          <a:srcRect/>
          <a:stretch>
            <a:fillRect/>
          </a:stretch>
        </p:blipFill>
        <p:spPr bwMode="auto">
          <a:xfrm>
            <a:off x="2" y="1"/>
            <a:ext cx="624948" cy="908719"/>
          </a:xfrm>
          <a:prstGeom prst="rect">
            <a:avLst/>
          </a:prstGeom>
          <a:noFill/>
          <a:ln w="9525">
            <a:noFill/>
            <a:miter lim="800000"/>
            <a:headEnd/>
            <a:tailEnd/>
          </a:ln>
        </p:spPr>
      </p:pic>
      <p:sp>
        <p:nvSpPr>
          <p:cNvPr id="24" name="Rectangle 23"/>
          <p:cNvSpPr/>
          <p:nvPr userDrawn="1"/>
        </p:nvSpPr>
        <p:spPr>
          <a:xfrm>
            <a:off x="158316" y="5373216"/>
            <a:ext cx="72008" cy="136581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Rectangle 25"/>
          <p:cNvSpPr/>
          <p:nvPr userDrawn="1"/>
        </p:nvSpPr>
        <p:spPr>
          <a:xfrm>
            <a:off x="157744" y="2027076"/>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Rectangle 26"/>
          <p:cNvSpPr/>
          <p:nvPr userDrawn="1"/>
        </p:nvSpPr>
        <p:spPr>
          <a:xfrm>
            <a:off x="157744" y="1867942"/>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8" name="Rectangle 27"/>
          <p:cNvSpPr/>
          <p:nvPr userDrawn="1"/>
        </p:nvSpPr>
        <p:spPr>
          <a:xfrm>
            <a:off x="157744" y="1772816"/>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1" name="ZoneTexte 30"/>
          <p:cNvSpPr txBox="1"/>
          <p:nvPr userDrawn="1"/>
        </p:nvSpPr>
        <p:spPr>
          <a:xfrm>
            <a:off x="-36512" y="1628800"/>
            <a:ext cx="461665" cy="3672408"/>
          </a:xfrm>
          <a:prstGeom prst="rect">
            <a:avLst/>
          </a:prstGeom>
          <a:noFill/>
        </p:spPr>
        <p:txBody>
          <a:bodyPr vert="vert270" wrap="square" rtlCol="0">
            <a:spAutoFit/>
          </a:bodyPr>
          <a:lstStyle/>
          <a:p>
            <a:r>
              <a:rPr lang="fr-FR" dirty="0"/>
              <a:t>Jean Pariès  Dédale SAS France </a:t>
            </a:r>
          </a:p>
        </p:txBody>
      </p:sp>
      <p:sp>
        <p:nvSpPr>
          <p:cNvPr id="32" name="Espace réservé du pied de page 2"/>
          <p:cNvSpPr>
            <a:spLocks noGrp="1"/>
          </p:cNvSpPr>
          <p:nvPr>
            <p:ph type="ftr" sz="quarter" idx="13"/>
          </p:nvPr>
        </p:nvSpPr>
        <p:spPr>
          <a:xfrm>
            <a:off x="914400" y="6416675"/>
            <a:ext cx="5562600" cy="365125"/>
          </a:xfrm>
          <a:prstGeom prst="rect">
            <a:avLst/>
          </a:prstGeom>
        </p:spPr>
        <p:txBody>
          <a:bodyPr vert="horz" anchor="b"/>
          <a:lstStyle>
            <a:lvl1pPr algn="r" eaLnBrk="1" latinLnBrk="0" hangingPunct="1">
              <a:defRPr kumimoji="0" sz="1400">
                <a:solidFill>
                  <a:schemeClr val="tx2"/>
                </a:solidFill>
              </a:defRPr>
            </a:lvl1pPr>
            <a:extLst/>
          </a:lstStyle>
          <a:p>
            <a:r>
              <a:rPr lang="fr-FR" dirty="0" err="1"/>
              <a:t>Predicting</a:t>
            </a:r>
            <a:r>
              <a:rPr lang="fr-FR" dirty="0"/>
              <a:t> The Fatal </a:t>
            </a:r>
            <a:r>
              <a:rPr lang="fr-FR" dirty="0" err="1"/>
              <a:t>Flaws</a:t>
            </a:r>
            <a:r>
              <a:rPr lang="fr-FR" dirty="0"/>
              <a:t> – </a:t>
            </a:r>
            <a:r>
              <a:rPr lang="fr-FR" dirty="0" err="1"/>
              <a:t>RAeS</a:t>
            </a:r>
            <a:r>
              <a:rPr lang="fr-FR" dirty="0"/>
              <a:t>-  26-27 </a:t>
            </a:r>
            <a:r>
              <a:rPr lang="fr-FR" dirty="0" err="1"/>
              <a:t>November</a:t>
            </a:r>
            <a:r>
              <a:rPr lang="fr-FR" dirty="0"/>
              <a:t> 2015</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1475656" y="0"/>
            <a:ext cx="7283152" cy="914400"/>
          </a:xfrm>
        </p:spPr>
        <p:txBody>
          <a:bodyPr/>
          <a:lstStyle>
            <a:lvl1pPr>
              <a:defRPr sz="3600" cap="none" baseline="0"/>
            </a:lvl1pPr>
            <a:extLst/>
          </a:lstStyle>
          <a:p>
            <a:r>
              <a:rPr kumimoji="0" lang="fr-FR"/>
              <a:t>Cliquez pour modifier le style du titre</a:t>
            </a:r>
            <a:endParaRPr kumimoji="0" lang="en-US"/>
          </a:p>
        </p:txBody>
      </p:sp>
      <p:sp>
        <p:nvSpPr>
          <p:cNvPr id="5" name="Espace réservé du numéro de diapositive 4"/>
          <p:cNvSpPr>
            <a:spLocks noGrp="1"/>
          </p:cNvSpPr>
          <p:nvPr>
            <p:ph type="sldNum" sz="quarter" idx="12"/>
          </p:nvPr>
        </p:nvSpPr>
        <p:spPr/>
        <p:txBody>
          <a:bodyPr/>
          <a:lstStyle/>
          <a:p>
            <a:fld id="{4C68EF35-16C6-4052-9C34-A821567A5398}" type="slidenum">
              <a:rPr lang="fr-FR" smtClean="0"/>
              <a:pPr/>
              <a:t>‹N°›</a:t>
            </a:fld>
            <a:endParaRPr lang="fr-FR"/>
          </a:p>
        </p:txBody>
      </p:sp>
      <p:sp>
        <p:nvSpPr>
          <p:cNvPr id="6" name="Espace réservé du pied de page 2"/>
          <p:cNvSpPr>
            <a:spLocks noGrp="1"/>
          </p:cNvSpPr>
          <p:nvPr>
            <p:ph type="ftr" sz="quarter" idx="3"/>
          </p:nvPr>
        </p:nvSpPr>
        <p:spPr>
          <a:xfrm>
            <a:off x="914400" y="6416675"/>
            <a:ext cx="5562600" cy="365125"/>
          </a:xfrm>
          <a:prstGeom prst="rect">
            <a:avLst/>
          </a:prstGeom>
        </p:spPr>
        <p:txBody>
          <a:bodyPr vert="horz" anchor="b"/>
          <a:lstStyle>
            <a:lvl1pPr algn="r" eaLnBrk="1" latinLnBrk="0" hangingPunct="1">
              <a:defRPr kumimoji="0" sz="1400">
                <a:solidFill>
                  <a:schemeClr val="tx2"/>
                </a:solidFill>
              </a:defRPr>
            </a:lvl1pPr>
            <a:extLst/>
          </a:lstStyle>
          <a:p>
            <a:r>
              <a:rPr lang="fr-FR" dirty="0" err="1"/>
              <a:t>Predicting</a:t>
            </a:r>
            <a:r>
              <a:rPr lang="fr-FR" dirty="0"/>
              <a:t> The Fatal </a:t>
            </a:r>
            <a:r>
              <a:rPr lang="fr-FR" dirty="0" err="1"/>
              <a:t>Flaws</a:t>
            </a:r>
            <a:r>
              <a:rPr lang="fr-FR" dirty="0"/>
              <a:t> – </a:t>
            </a:r>
            <a:r>
              <a:rPr lang="fr-FR" dirty="0" err="1"/>
              <a:t>RAeS</a:t>
            </a:r>
            <a:r>
              <a:rPr lang="fr-FR" dirty="0"/>
              <a:t>-  26-27 </a:t>
            </a:r>
            <a:r>
              <a:rPr lang="fr-FR" dirty="0" err="1"/>
              <a:t>November</a:t>
            </a:r>
            <a:r>
              <a:rPr lang="fr-FR" dirty="0"/>
              <a:t> 2015</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4" name="Espace réservé du numéro de diapositive 3"/>
          <p:cNvSpPr>
            <a:spLocks noGrp="1"/>
          </p:cNvSpPr>
          <p:nvPr>
            <p:ph type="sldNum" sz="quarter" idx="12"/>
          </p:nvPr>
        </p:nvSpPr>
        <p:spPr/>
        <p:txBody>
          <a:bodyPr/>
          <a:lstStyle/>
          <a:p>
            <a:fld id="{4C68EF35-16C6-4052-9C34-A821567A5398}" type="slidenum">
              <a:rPr lang="fr-FR" smtClean="0"/>
              <a:pPr/>
              <a:t>‹N°›</a:t>
            </a:fld>
            <a:endParaRPr lang="fr-FR"/>
          </a:p>
        </p:txBody>
      </p:sp>
      <p:sp>
        <p:nvSpPr>
          <p:cNvPr id="5" name="Rectangle 4"/>
          <p:cNvSpPr/>
          <p:nvPr userDrawn="1"/>
        </p:nvSpPr>
        <p:spPr>
          <a:xfrm>
            <a:off x="158316" y="5373216"/>
            <a:ext cx="72008" cy="136581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Rectangle 5"/>
          <p:cNvSpPr/>
          <p:nvPr userDrawn="1"/>
        </p:nvSpPr>
        <p:spPr>
          <a:xfrm>
            <a:off x="157744" y="2027076"/>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Rectangle 6"/>
          <p:cNvSpPr/>
          <p:nvPr userDrawn="1"/>
        </p:nvSpPr>
        <p:spPr>
          <a:xfrm>
            <a:off x="157744" y="1867942"/>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userDrawn="1"/>
        </p:nvSpPr>
        <p:spPr>
          <a:xfrm>
            <a:off x="157744" y="1772816"/>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9" name="ZoneTexte 8"/>
          <p:cNvSpPr txBox="1"/>
          <p:nvPr userDrawn="1"/>
        </p:nvSpPr>
        <p:spPr>
          <a:xfrm>
            <a:off x="-36512" y="1628800"/>
            <a:ext cx="461665" cy="3672408"/>
          </a:xfrm>
          <a:prstGeom prst="rect">
            <a:avLst/>
          </a:prstGeom>
          <a:noFill/>
        </p:spPr>
        <p:txBody>
          <a:bodyPr vert="vert270" wrap="square" rtlCol="0">
            <a:spAutoFit/>
          </a:bodyPr>
          <a:lstStyle/>
          <a:p>
            <a:r>
              <a:rPr lang="fr-FR" dirty="0"/>
              <a:t>Jean Pariès  Dédale SAS France </a:t>
            </a:r>
          </a:p>
        </p:txBody>
      </p:sp>
      <p:sp>
        <p:nvSpPr>
          <p:cNvPr id="10" name="Espace réservé du pied de page 2"/>
          <p:cNvSpPr>
            <a:spLocks noGrp="1"/>
          </p:cNvSpPr>
          <p:nvPr>
            <p:ph type="ftr" sz="quarter" idx="3"/>
          </p:nvPr>
        </p:nvSpPr>
        <p:spPr>
          <a:xfrm>
            <a:off x="914400" y="6416675"/>
            <a:ext cx="5562600" cy="365125"/>
          </a:xfrm>
          <a:prstGeom prst="rect">
            <a:avLst/>
          </a:prstGeom>
        </p:spPr>
        <p:txBody>
          <a:bodyPr vert="horz" anchor="b"/>
          <a:lstStyle>
            <a:lvl1pPr algn="r" eaLnBrk="1" latinLnBrk="0" hangingPunct="1">
              <a:defRPr kumimoji="0" sz="1400">
                <a:solidFill>
                  <a:schemeClr val="tx2"/>
                </a:solidFill>
              </a:defRPr>
            </a:lvl1pPr>
            <a:extLst/>
          </a:lstStyle>
          <a:p>
            <a:r>
              <a:rPr lang="fr-FR" dirty="0" err="1"/>
              <a:t>Predicting</a:t>
            </a:r>
            <a:r>
              <a:rPr lang="fr-FR" dirty="0"/>
              <a:t> The Fatal </a:t>
            </a:r>
            <a:r>
              <a:rPr lang="fr-FR" dirty="0" err="1"/>
              <a:t>Flaws</a:t>
            </a:r>
            <a:r>
              <a:rPr lang="fr-FR" dirty="0"/>
              <a:t> – </a:t>
            </a:r>
            <a:r>
              <a:rPr lang="fr-FR" dirty="0" err="1"/>
              <a:t>RAeS</a:t>
            </a:r>
            <a:r>
              <a:rPr lang="fr-FR" dirty="0"/>
              <a:t>-  26-27 </a:t>
            </a:r>
            <a:r>
              <a:rPr lang="fr-FR" dirty="0" err="1"/>
              <a:t>November</a:t>
            </a:r>
            <a:r>
              <a:rPr lang="fr-FR" dirty="0"/>
              <a:t> 2015</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259632" y="273050"/>
            <a:ext cx="7655768" cy="1162050"/>
          </a:xfrm>
        </p:spPr>
        <p:txBody>
          <a:bodyPr anchor="ctr"/>
          <a:lstStyle>
            <a:lvl1pPr algn="l">
              <a:buNone/>
              <a:defRPr sz="3600" b="0"/>
            </a:lvl1pPr>
            <a:extLst/>
          </a:lstStyle>
          <a:p>
            <a:r>
              <a:rPr kumimoji="0" lang="fr-FR" dirty="0"/>
              <a:t>Cliquez pour modifier le style du titre</a:t>
            </a:r>
            <a:endParaRPr kumimoji="0" lang="en-US" dirty="0"/>
          </a:p>
        </p:txBody>
      </p:sp>
      <p:sp>
        <p:nvSpPr>
          <p:cNvPr id="3" name="Espace réservé du texte 2"/>
          <p:cNvSpPr>
            <a:spLocks noGrp="1"/>
          </p:cNvSpPr>
          <p:nvPr>
            <p:ph type="body" idx="2"/>
          </p:nvPr>
        </p:nvSpPr>
        <p:spPr>
          <a:xfrm>
            <a:off x="685800" y="1435100"/>
            <a:ext cx="2514600" cy="4572000"/>
          </a:xfrm>
        </p:spPr>
        <p:txBody>
          <a:bodyPr/>
          <a:lstStyle>
            <a:lvl1pPr marL="54864" indent="0">
              <a:buNone/>
              <a:defRPr sz="1800"/>
            </a:lvl1pPr>
            <a:lvl2pPr>
              <a:buNone/>
              <a:defRPr sz="1200"/>
            </a:lvl2pPr>
            <a:lvl3pPr>
              <a:buNone/>
              <a:defRPr sz="1000"/>
            </a:lvl3pPr>
            <a:lvl4pPr>
              <a:buNone/>
              <a:defRPr sz="900"/>
            </a:lvl4pPr>
            <a:lvl5pPr>
              <a:buNone/>
              <a:defRPr sz="900"/>
            </a:lvl5pPr>
            <a:extLst/>
          </a:lstStyle>
          <a:p>
            <a:pPr lvl="0" eaLnBrk="1" latinLnBrk="0" hangingPunct="1"/>
            <a:r>
              <a:rPr kumimoji="0" lang="fr-FR"/>
              <a:t>Cliquez pour modifier les styles du texte du masque</a:t>
            </a:r>
          </a:p>
        </p:txBody>
      </p:sp>
      <p:sp>
        <p:nvSpPr>
          <p:cNvPr id="4" name="Espace réservé du contenu 3"/>
          <p:cNvSpPr>
            <a:spLocks noGrp="1"/>
          </p:cNvSpPr>
          <p:nvPr>
            <p:ph sz="half" idx="1"/>
          </p:nvPr>
        </p:nvSpPr>
        <p:spPr>
          <a:xfrm>
            <a:off x="3429000" y="1435100"/>
            <a:ext cx="5486400" cy="45720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5" name="Espace réservé de la date 4"/>
          <p:cNvSpPr>
            <a:spLocks noGrp="1"/>
          </p:cNvSpPr>
          <p:nvPr>
            <p:ph type="dt" sz="half" idx="10"/>
          </p:nvPr>
        </p:nvSpPr>
        <p:spPr>
          <a:xfrm>
            <a:off x="6477000" y="6416675"/>
            <a:ext cx="2055440" cy="365125"/>
          </a:xfrm>
          <a:prstGeom prst="rect">
            <a:avLst/>
          </a:prstGeom>
        </p:spPr>
        <p:txBody>
          <a:bodyPr/>
          <a:lstStyle/>
          <a:p>
            <a:fld id="{25DC2B95-C840-4EA1-B21B-749FB447D987}" type="datetimeFigureOut">
              <a:rPr lang="fr-FR" smtClean="0"/>
              <a:pPr/>
              <a:t>17/05/2019</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C68EF35-16C6-4052-9C34-A821567A5398}" type="slidenum">
              <a:rPr lang="fr-FR" smtClean="0"/>
              <a:pPr/>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8" name="Rectangle 7"/>
          <p:cNvSpPr/>
          <p:nvPr/>
        </p:nvSpPr>
        <p:spPr>
          <a:xfrm>
            <a:off x="368032" y="0"/>
            <a:ext cx="8778240" cy="1878037"/>
          </a:xfrm>
          <a:prstGeom prst="rect">
            <a:avLst/>
          </a:prstGeom>
          <a:solidFill>
            <a:srgbClr val="000000">
              <a:alpha val="100000"/>
            </a:srgb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cxnSp>
        <p:nvCxnSpPr>
          <p:cNvPr id="9" name="Connecteur droit 8"/>
          <p:cNvCxnSpPr/>
          <p:nvPr/>
        </p:nvCxnSpPr>
        <p:spPr>
          <a:xfrm flipV="1">
            <a:off x="363195" y="1885028"/>
            <a:ext cx="8782622" cy="0"/>
          </a:xfrm>
          <a:prstGeom prst="line">
            <a:avLst/>
          </a:prstGeom>
          <a:noFill/>
          <a:ln w="19050" cap="flat" cmpd="sng" algn="ctr">
            <a:solidFill>
              <a:srgbClr val="FFFFFF">
                <a:alpha val="100000"/>
              </a:srgbClr>
            </a:solidFill>
            <a:prstDash val="solid"/>
            <a:miter lim="800000"/>
          </a:ln>
          <a:effectLst/>
        </p:spPr>
        <p:style>
          <a:lnRef idx="2">
            <a:schemeClr val="accent1"/>
          </a:lnRef>
          <a:fillRef idx="0">
            <a:schemeClr val="accent1"/>
          </a:fillRef>
          <a:effectRef idx="1">
            <a:schemeClr val="accent1"/>
          </a:effectRef>
          <a:fontRef idx="minor">
            <a:schemeClr val="tx1"/>
          </a:fontRef>
        </p:style>
      </p:cxnSp>
      <p:grpSp>
        <p:nvGrpSpPr>
          <p:cNvPr id="10" name="Groupe 9"/>
          <p:cNvGrpSpPr/>
          <p:nvPr/>
        </p:nvGrpSpPr>
        <p:grpSpPr>
          <a:xfrm rot="5400000">
            <a:off x="8514581" y="1219200"/>
            <a:ext cx="132763" cy="128466"/>
            <a:chOff x="6668087" y="1297746"/>
            <a:chExt cx="161840" cy="156602"/>
          </a:xfrm>
        </p:grpSpPr>
        <p:cxnSp>
          <p:nvCxnSpPr>
            <p:cNvPr id="15" name="Connecteur droit 14"/>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6" name="Connecteur droit 15"/>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7" name="Connecteur droit 16"/>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2" name="Titre 1"/>
          <p:cNvSpPr>
            <a:spLocks noGrp="1"/>
          </p:cNvSpPr>
          <p:nvPr>
            <p:ph type="title"/>
          </p:nvPr>
        </p:nvSpPr>
        <p:spPr bwMode="grayWhite">
          <a:xfrm>
            <a:off x="914400" y="441251"/>
            <a:ext cx="6858000" cy="701749"/>
          </a:xfrm>
        </p:spPr>
        <p:txBody>
          <a:bodyPr anchor="b"/>
          <a:lstStyle>
            <a:lvl1pPr algn="l">
              <a:buNone/>
              <a:defRPr sz="2100" b="0"/>
            </a:lvl1pPr>
            <a:extLst/>
          </a:lstStyle>
          <a:p>
            <a:r>
              <a:rPr kumimoji="0" lang="fr-FR"/>
              <a:t>Cliquez pour modifier le style du titre</a:t>
            </a:r>
            <a:endParaRPr kumimoji="0" lang="en-US"/>
          </a:p>
        </p:txBody>
      </p:sp>
      <p:sp>
        <p:nvSpPr>
          <p:cNvPr id="3" name="Espace réservé pour une image  2"/>
          <p:cNvSpPr>
            <a:spLocks noGrp="1"/>
          </p:cNvSpPr>
          <p:nvPr>
            <p:ph type="pic" idx="1"/>
          </p:nvPr>
        </p:nvSpPr>
        <p:spPr>
          <a:xfrm>
            <a:off x="368032" y="1893781"/>
            <a:ext cx="8778240" cy="4960144"/>
          </a:xfrm>
          <a:solidFill>
            <a:schemeClr val="bg2"/>
          </a:solidFill>
        </p:spPr>
        <p:txBody>
          <a:bodyPr/>
          <a:lstStyle>
            <a:lvl1pPr marL="0" indent="0">
              <a:buNone/>
              <a:defRPr sz="3200"/>
            </a:lvl1pPr>
            <a:extLst/>
          </a:lstStyle>
          <a:p>
            <a:r>
              <a:rPr kumimoji="0" lang="fr-FR"/>
              <a:t>Cliquez sur l'icône pour ajouter une image</a:t>
            </a:r>
            <a:endParaRPr kumimoji="0" lang="en-US"/>
          </a:p>
        </p:txBody>
      </p:sp>
      <p:sp>
        <p:nvSpPr>
          <p:cNvPr id="4" name="Espace réservé du texte 3"/>
          <p:cNvSpPr>
            <a:spLocks noGrp="1"/>
          </p:cNvSpPr>
          <p:nvPr>
            <p:ph type="body" sz="half" idx="2"/>
          </p:nvPr>
        </p:nvSpPr>
        <p:spPr bwMode="grayWhite">
          <a:xfrm>
            <a:off x="914400" y="1150144"/>
            <a:ext cx="6858000" cy="685800"/>
          </a:xfrm>
        </p:spPr>
        <p:txBody>
          <a:bodyPr/>
          <a:lstStyle>
            <a:lvl1pPr marL="27432" indent="0">
              <a:spcBef>
                <a:spcPts val="0"/>
              </a:spcBef>
              <a:buNone/>
              <a:defRPr sz="1400">
                <a:solidFill>
                  <a:srgbClr val="FFFFFF"/>
                </a:solidFill>
              </a:defRPr>
            </a:lvl1pPr>
            <a:lvl2pPr>
              <a:defRPr sz="1200"/>
            </a:lvl2pPr>
            <a:lvl3pPr>
              <a:defRPr sz="1000"/>
            </a:lvl3pPr>
            <a:lvl4pPr>
              <a:defRPr sz="900"/>
            </a:lvl4pPr>
            <a:lvl5pPr>
              <a:defRPr sz="900"/>
            </a:lvl5pPr>
            <a:extLst/>
          </a:lstStyle>
          <a:p>
            <a:pPr lvl="0" eaLnBrk="1" latinLnBrk="0" hangingPunct="1"/>
            <a:r>
              <a:rPr kumimoji="0" lang="fr-FR"/>
              <a:t>Cliquez pour modifier les styles du texte du masque</a:t>
            </a:r>
          </a:p>
        </p:txBody>
      </p:sp>
      <p:grpSp>
        <p:nvGrpSpPr>
          <p:cNvPr id="14" name="Groupe 13"/>
          <p:cNvGrpSpPr/>
          <p:nvPr/>
        </p:nvGrpSpPr>
        <p:grpSpPr>
          <a:xfrm rot="5400000">
            <a:off x="8666981" y="1371600"/>
            <a:ext cx="132763" cy="128466"/>
            <a:chOff x="6668087" y="1297746"/>
            <a:chExt cx="161840" cy="156602"/>
          </a:xfrm>
        </p:grpSpPr>
        <p:cxnSp>
          <p:nvCxnSpPr>
            <p:cNvPr id="11" name="Connecteur droit 10"/>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2" name="Connecteur droit 11"/>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13" name="Connecteur droit 12"/>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grpSp>
        <p:nvGrpSpPr>
          <p:cNvPr id="18" name="Groupe 17"/>
          <p:cNvGrpSpPr/>
          <p:nvPr/>
        </p:nvGrpSpPr>
        <p:grpSpPr>
          <a:xfrm rot="5400000">
            <a:off x="8320088" y="1474763"/>
            <a:ext cx="132763" cy="128466"/>
            <a:chOff x="6668087" y="1297746"/>
            <a:chExt cx="161840" cy="156602"/>
          </a:xfrm>
        </p:grpSpPr>
        <p:cxnSp>
          <p:nvCxnSpPr>
            <p:cNvPr id="19" name="Connecteur droit 18"/>
            <p:cNvCxnSpPr/>
            <p:nvPr/>
          </p:nvCxnSpPr>
          <p:spPr>
            <a:xfrm rot="16200000">
              <a:off x="6664064" y="1301769"/>
              <a:ext cx="88509" cy="80463"/>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0" name="Connecteur droit 19"/>
            <p:cNvCxnSpPr/>
            <p:nvPr/>
          </p:nvCxnSpPr>
          <p:spPr>
            <a:xfrm rot="16200000" flipV="1">
              <a:off x="6685888" y="1391257"/>
              <a:ext cx="125755" cy="427"/>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21" name="Connecteur droit 20"/>
            <p:cNvCxnSpPr/>
            <p:nvPr/>
          </p:nvCxnSpPr>
          <p:spPr>
            <a:xfrm rot="5400000" flipH="1">
              <a:off x="6744524" y="1300853"/>
              <a:ext cx="88509" cy="82296"/>
            </a:xfrm>
            <a:prstGeom prst="line">
              <a:avLst/>
            </a:prstGeom>
            <a:noFill/>
            <a:ln w="25400" cap="rnd" cmpd="sng" algn="ctr">
              <a:solidFill>
                <a:srgbClr val="FFFFFF">
                  <a:alpha val="100000"/>
                </a:srgbClr>
              </a:solidFill>
              <a:prstDash val="solid"/>
            </a:ln>
            <a:effectLst/>
          </p:spPr>
          <p:style>
            <a:lnRef idx="2">
              <a:schemeClr val="accent1"/>
            </a:lnRef>
            <a:fillRef idx="0">
              <a:schemeClr val="accent1"/>
            </a:fillRef>
            <a:effectRef idx="1">
              <a:schemeClr val="accent1"/>
            </a:effectRef>
            <a:fontRef idx="minor">
              <a:schemeClr val="tx1"/>
            </a:fontRef>
          </p:style>
        </p:cxnSp>
      </p:grpSp>
      <p:sp>
        <p:nvSpPr>
          <p:cNvPr id="5" name="Espace réservé de la date 4"/>
          <p:cNvSpPr>
            <a:spLocks noGrp="1"/>
          </p:cNvSpPr>
          <p:nvPr>
            <p:ph type="dt" sz="half" idx="10"/>
          </p:nvPr>
        </p:nvSpPr>
        <p:spPr>
          <a:xfrm>
            <a:off x="6477000" y="55499"/>
            <a:ext cx="2133600" cy="365125"/>
          </a:xfrm>
          <a:prstGeom prst="rect">
            <a:avLst/>
          </a:prstGeom>
        </p:spPr>
        <p:txBody>
          <a:bodyPr/>
          <a:lstStyle/>
          <a:p>
            <a:fld id="{25DC2B95-C840-4EA1-B21B-749FB447D987}" type="datetimeFigureOut">
              <a:rPr lang="fr-FR" smtClean="0"/>
              <a:pPr/>
              <a:t>17/05/2019</a:t>
            </a:fld>
            <a:endParaRPr lang="fr-FR"/>
          </a:p>
        </p:txBody>
      </p:sp>
      <p:sp>
        <p:nvSpPr>
          <p:cNvPr id="6" name="Espace réservé du pied de page 5"/>
          <p:cNvSpPr>
            <a:spLocks noGrp="1"/>
          </p:cNvSpPr>
          <p:nvPr>
            <p:ph type="ftr" sz="quarter" idx="11"/>
          </p:nvPr>
        </p:nvSpPr>
        <p:spPr>
          <a:xfrm>
            <a:off x="914400" y="55499"/>
            <a:ext cx="5562600" cy="365125"/>
          </a:xfrm>
        </p:spPr>
        <p:txBody>
          <a:bodyPr/>
          <a:lstStyle/>
          <a:p>
            <a:endParaRPr lang="fr-FR"/>
          </a:p>
        </p:txBody>
      </p:sp>
      <p:sp>
        <p:nvSpPr>
          <p:cNvPr id="7" name="Espace réservé du numéro de diapositive 6"/>
          <p:cNvSpPr>
            <a:spLocks noGrp="1"/>
          </p:cNvSpPr>
          <p:nvPr>
            <p:ph type="sldNum" sz="quarter" idx="12"/>
          </p:nvPr>
        </p:nvSpPr>
        <p:spPr>
          <a:xfrm>
            <a:off x="8610600" y="55499"/>
            <a:ext cx="457200" cy="365125"/>
          </a:xfrm>
        </p:spPr>
        <p:txBody>
          <a:bodyPr/>
          <a:lstStyle/>
          <a:p>
            <a:fld id="{4C68EF35-16C6-4052-9C34-A821567A5398}" type="slidenum">
              <a:rPr lang="fr-FR" smtClean="0"/>
              <a:pPr/>
              <a:t>‹N°›</a:t>
            </a:fld>
            <a:endParaRPr lang="fr-F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8" name="Rectangle 7"/>
          <p:cNvSpPr/>
          <p:nvPr/>
        </p:nvSpPr>
        <p:spPr>
          <a:xfrm>
            <a:off x="158316" y="5373216"/>
            <a:ext cx="72008" cy="1365818"/>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57744" y="2027076"/>
            <a:ext cx="73152" cy="228600"/>
          </a:xfrm>
          <a:prstGeom prst="rect">
            <a:avLst/>
          </a:prstGeom>
          <a:solidFill>
            <a:schemeClr val="accent3">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7744" y="1867942"/>
            <a:ext cx="73152" cy="137160"/>
          </a:xfrm>
          <a:prstGeom prst="rect">
            <a:avLst/>
          </a:prstGeom>
          <a:solidFill>
            <a:schemeClr val="bg2"/>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157744" y="1772816"/>
            <a:ext cx="73152" cy="7315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2" name="Rectangle 11"/>
          <p:cNvSpPr/>
          <p:nvPr/>
        </p:nvSpPr>
        <p:spPr>
          <a:xfrm>
            <a:off x="309558" y="680477"/>
            <a:ext cx="45720"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5" name="Rectangle 14"/>
          <p:cNvSpPr/>
          <p:nvPr/>
        </p:nvSpPr>
        <p:spPr>
          <a:xfrm>
            <a:off x="269073" y="680477"/>
            <a:ext cx="27432"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6" name="Rectangle 15"/>
          <p:cNvSpPr/>
          <p:nvPr/>
        </p:nvSpPr>
        <p:spPr>
          <a:xfrm>
            <a:off x="250020"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7" name="Rectangle 16"/>
          <p:cNvSpPr/>
          <p:nvPr/>
        </p:nvSpPr>
        <p:spPr>
          <a:xfrm>
            <a:off x="221768" y="680477"/>
            <a:ext cx="9144" cy="365760"/>
          </a:xfrm>
          <a:prstGeom prst="rect">
            <a:avLst/>
          </a:prstGeom>
          <a:solidFill>
            <a:srgbClr val="000000">
              <a:alpha val="10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Espace réservé du titre 21"/>
          <p:cNvSpPr>
            <a:spLocks noGrp="1"/>
          </p:cNvSpPr>
          <p:nvPr>
            <p:ph type="title"/>
          </p:nvPr>
        </p:nvSpPr>
        <p:spPr>
          <a:xfrm>
            <a:off x="1475656" y="260648"/>
            <a:ext cx="7196336" cy="914400"/>
          </a:xfrm>
          <a:prstGeom prst="rect">
            <a:avLst/>
          </a:prstGeom>
        </p:spPr>
        <p:txBody>
          <a:bodyPr vert="horz" anchor="t">
            <a:noAutofit/>
          </a:bodyPr>
          <a:lstStyle/>
          <a:p>
            <a:r>
              <a:rPr kumimoji="0" lang="fr-FR"/>
              <a:t>Cliquez pour modifier le style du titre</a:t>
            </a:r>
            <a:endParaRPr kumimoji="0" lang="en-US"/>
          </a:p>
        </p:txBody>
      </p:sp>
      <p:sp>
        <p:nvSpPr>
          <p:cNvPr id="13" name="Espace réservé du texte 12"/>
          <p:cNvSpPr>
            <a:spLocks noGrp="1"/>
          </p:cNvSpPr>
          <p:nvPr>
            <p:ph type="body" idx="1"/>
          </p:nvPr>
        </p:nvSpPr>
        <p:spPr>
          <a:xfrm>
            <a:off x="683568" y="1783560"/>
            <a:ext cx="8003232" cy="4572000"/>
          </a:xfrm>
          <a:prstGeom prst="rect">
            <a:avLst/>
          </a:prstGeom>
        </p:spPr>
        <p:txBody>
          <a:bodyPr vert="horz">
            <a:normAutofit/>
          </a:bodyPr>
          <a:lstStyle/>
          <a:p>
            <a:pPr lvl="0" eaLnBrk="1" latinLnBrk="0" hangingPunct="1"/>
            <a:r>
              <a:rPr kumimoji="0" lang="fr-FR"/>
              <a:t>Cliquez pour modifier les styles du texte du masque</a:t>
            </a:r>
          </a:p>
          <a:p>
            <a:pPr lvl="1" eaLnBrk="1" latinLnBrk="0" hangingPunct="1"/>
            <a:r>
              <a:rPr kumimoji="0" lang="fr-FR"/>
              <a:t>Deuxième niveau</a:t>
            </a:r>
          </a:p>
          <a:p>
            <a:pPr lvl="2" eaLnBrk="1" latinLnBrk="0" hangingPunct="1"/>
            <a:r>
              <a:rPr kumimoji="0" lang="fr-FR"/>
              <a:t>Troisième niveau</a:t>
            </a:r>
          </a:p>
          <a:p>
            <a:pPr lvl="3" eaLnBrk="1" latinLnBrk="0" hangingPunct="1"/>
            <a:r>
              <a:rPr kumimoji="0" lang="fr-FR"/>
              <a:t>Quatrième niveau</a:t>
            </a:r>
          </a:p>
          <a:p>
            <a:pPr lvl="4" eaLnBrk="1" latinLnBrk="0" hangingPunct="1"/>
            <a:r>
              <a:rPr kumimoji="0" lang="fr-FR"/>
              <a:t>Cinquième niveau</a:t>
            </a:r>
            <a:endParaRPr kumimoji="0" lang="en-US"/>
          </a:p>
        </p:txBody>
      </p:sp>
      <p:sp>
        <p:nvSpPr>
          <p:cNvPr id="3" name="Espace réservé du pied de page 2"/>
          <p:cNvSpPr>
            <a:spLocks noGrp="1"/>
          </p:cNvSpPr>
          <p:nvPr>
            <p:ph type="ftr" sz="quarter" idx="3"/>
          </p:nvPr>
        </p:nvSpPr>
        <p:spPr>
          <a:xfrm>
            <a:off x="914400" y="6416675"/>
            <a:ext cx="5562600" cy="365125"/>
          </a:xfrm>
          <a:prstGeom prst="rect">
            <a:avLst/>
          </a:prstGeom>
        </p:spPr>
        <p:txBody>
          <a:bodyPr vert="horz" anchor="b"/>
          <a:lstStyle>
            <a:lvl1pPr algn="r" eaLnBrk="1" latinLnBrk="0" hangingPunct="1">
              <a:defRPr kumimoji="0" sz="1400">
                <a:solidFill>
                  <a:schemeClr val="tx2"/>
                </a:solidFill>
              </a:defRPr>
            </a:lvl1pPr>
            <a:extLst/>
          </a:lstStyle>
          <a:p>
            <a:r>
              <a:rPr lang="fr-FR" dirty="0" err="1"/>
              <a:t>Predicting</a:t>
            </a:r>
            <a:r>
              <a:rPr lang="fr-FR" dirty="0"/>
              <a:t> The Fatal </a:t>
            </a:r>
            <a:r>
              <a:rPr lang="fr-FR" dirty="0" err="1"/>
              <a:t>Flaws</a:t>
            </a:r>
            <a:r>
              <a:rPr lang="fr-FR" dirty="0"/>
              <a:t> – </a:t>
            </a:r>
            <a:r>
              <a:rPr lang="fr-FR" dirty="0" err="1"/>
              <a:t>RAeS</a:t>
            </a:r>
            <a:r>
              <a:rPr lang="fr-FR" dirty="0"/>
              <a:t>-  26-27 </a:t>
            </a:r>
            <a:r>
              <a:rPr lang="fr-FR" dirty="0" err="1"/>
              <a:t>November</a:t>
            </a:r>
            <a:r>
              <a:rPr lang="fr-FR" dirty="0"/>
              <a:t> 2015</a:t>
            </a:r>
          </a:p>
        </p:txBody>
      </p:sp>
      <p:sp>
        <p:nvSpPr>
          <p:cNvPr id="23" name="Espace réservé du numéro de diapositive 22"/>
          <p:cNvSpPr>
            <a:spLocks noGrp="1"/>
          </p:cNvSpPr>
          <p:nvPr>
            <p:ph type="sldNum" sz="quarter" idx="4"/>
          </p:nvPr>
        </p:nvSpPr>
        <p:spPr>
          <a:xfrm>
            <a:off x="8532440" y="6416675"/>
            <a:ext cx="535360" cy="365125"/>
          </a:xfrm>
          <a:prstGeom prst="rect">
            <a:avLst/>
          </a:prstGeom>
        </p:spPr>
        <p:txBody>
          <a:bodyPr vert="horz" anchor="b"/>
          <a:lstStyle>
            <a:lvl1pPr algn="l" eaLnBrk="1" latinLnBrk="0" hangingPunct="1">
              <a:defRPr kumimoji="0" sz="1400" b="1">
                <a:solidFill>
                  <a:schemeClr val="tx2"/>
                </a:solidFill>
              </a:defRPr>
            </a:lvl1pPr>
            <a:extLst/>
          </a:lstStyle>
          <a:p>
            <a:fld id="{4C68EF35-16C6-4052-9C34-A821567A5398}" type="slidenum">
              <a:rPr lang="fr-FR" smtClean="0"/>
              <a:pPr/>
              <a:t>‹N°›</a:t>
            </a:fld>
            <a:endParaRPr lang="fr-FR" dirty="0"/>
          </a:p>
        </p:txBody>
      </p:sp>
      <p:pic>
        <p:nvPicPr>
          <p:cNvPr id="1026" name="Picture 2"/>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2" y="1"/>
            <a:ext cx="624948" cy="908719"/>
          </a:xfrm>
          <a:prstGeom prst="rect">
            <a:avLst/>
          </a:prstGeom>
          <a:noFill/>
          <a:ln w="9525">
            <a:noFill/>
            <a:miter lim="800000"/>
            <a:headEnd/>
            <a:tailEnd/>
          </a:ln>
        </p:spPr>
      </p:pic>
      <p:sp>
        <p:nvSpPr>
          <p:cNvPr id="18" name="ZoneTexte 17"/>
          <p:cNvSpPr txBox="1"/>
          <p:nvPr/>
        </p:nvSpPr>
        <p:spPr>
          <a:xfrm>
            <a:off x="-36512" y="1628800"/>
            <a:ext cx="461665" cy="3672408"/>
          </a:xfrm>
          <a:prstGeom prst="rect">
            <a:avLst/>
          </a:prstGeom>
          <a:noFill/>
        </p:spPr>
        <p:txBody>
          <a:bodyPr vert="vert270" wrap="square" rtlCol="0">
            <a:spAutoFit/>
          </a:bodyPr>
          <a:lstStyle/>
          <a:p>
            <a:r>
              <a:rPr lang="fr-FR" dirty="0"/>
              <a:t>Jean Pariès  Dédale SAS France </a:t>
            </a:r>
          </a:p>
        </p:txBody>
      </p:sp>
    </p:spTree>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rtl="0" eaLnBrk="1" latinLnBrk="0" hangingPunct="1">
        <a:spcBef>
          <a:spcPct val="0"/>
        </a:spcBef>
        <a:buNone/>
        <a:defRPr kumimoji="0" sz="4000" kern="1200" spc="-100" baseline="0">
          <a:solidFill>
            <a:schemeClr val="tx2">
              <a:satMod val="200000"/>
            </a:schemeClr>
          </a:solidFill>
          <a:latin typeface="+mj-lt"/>
          <a:ea typeface="+mj-ea"/>
          <a:cs typeface="+mj-cs"/>
        </a:defRPr>
      </a:lvl1pPr>
      <a:extLst/>
    </p:titleStyle>
    <p:body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6.xml"/><Relationship Id="rId4" Type="http://schemas.openxmlformats.org/officeDocument/2006/relationships/image" Target="../media/image20.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p:txBody>
          <a:bodyPr/>
          <a:lstStyle/>
          <a:p>
            <a:pPr algn="ctr"/>
            <a:r>
              <a:rPr lang="fr-FR" dirty="0" err="1">
                <a:effectLst/>
              </a:rPr>
              <a:t>Predicting</a:t>
            </a:r>
            <a:r>
              <a:rPr lang="fr-FR" dirty="0">
                <a:effectLst/>
              </a:rPr>
              <a:t> The fatal </a:t>
            </a:r>
            <a:r>
              <a:rPr lang="fr-FR" dirty="0" err="1">
                <a:effectLst/>
              </a:rPr>
              <a:t>flaws</a:t>
            </a:r>
            <a:br>
              <a:rPr lang="fr-FR" dirty="0">
                <a:effectLst/>
              </a:rPr>
            </a:br>
            <a:br>
              <a:rPr lang="fr-FR" dirty="0">
                <a:effectLst/>
              </a:rPr>
            </a:br>
            <a:r>
              <a:rPr lang="fr-FR" dirty="0">
                <a:effectLst/>
              </a:rPr>
              <a:t>The challenge of The </a:t>
            </a:r>
            <a:r>
              <a:rPr lang="fr-FR" dirty="0" err="1">
                <a:effectLst/>
              </a:rPr>
              <a:t>unpredictable</a:t>
            </a:r>
            <a:r>
              <a:rPr lang="fr-FR" dirty="0">
                <a:effectLst/>
              </a:rPr>
              <a:t>... </a:t>
            </a:r>
            <a:endParaRPr lang="fr-FR" dirty="0">
              <a:solidFill>
                <a:schemeClr val="tx1"/>
              </a:solidFill>
            </a:endParaRPr>
          </a:p>
        </p:txBody>
      </p:sp>
      <p:sp>
        <p:nvSpPr>
          <p:cNvPr id="2" name="Sous-titre 1"/>
          <p:cNvSpPr>
            <a:spLocks noGrp="1"/>
          </p:cNvSpPr>
          <p:nvPr>
            <p:ph type="subTitle" idx="1"/>
          </p:nvPr>
        </p:nvSpPr>
        <p:spPr>
          <a:xfrm>
            <a:off x="1331640" y="5349240"/>
            <a:ext cx="5673824" cy="1508760"/>
          </a:xfrm>
        </p:spPr>
        <p:txBody>
          <a:bodyPr>
            <a:normAutofit/>
          </a:bodyPr>
          <a:lstStyle/>
          <a:p>
            <a:pPr lvl="0" algn="r">
              <a:defRPr/>
            </a:pPr>
            <a:r>
              <a:rPr lang="fr-FR" sz="2400" dirty="0"/>
              <a:t>Jean Pariès  </a:t>
            </a:r>
          </a:p>
          <a:p>
            <a:pPr lvl="0" algn="r">
              <a:defRPr/>
            </a:pPr>
            <a:r>
              <a:rPr lang="fr-FR" sz="2400" dirty="0"/>
              <a:t>Dédale SAS France</a:t>
            </a:r>
          </a:p>
          <a:p>
            <a:endParaRPr lang="fr-FR" sz="2400" dirty="0"/>
          </a:p>
        </p:txBody>
      </p:sp>
      <p:sp>
        <p:nvSpPr>
          <p:cNvPr id="5" name="Sous-titre 2"/>
          <p:cNvSpPr txBox="1">
            <a:spLocks/>
          </p:cNvSpPr>
          <p:nvPr/>
        </p:nvSpPr>
        <p:spPr>
          <a:xfrm>
            <a:off x="3779912" y="5301208"/>
            <a:ext cx="3178696" cy="1148720"/>
          </a:xfrm>
          <a:prstGeom prst="rect">
            <a:avLst/>
          </a:prstGeom>
        </p:spPr>
        <p:txBody>
          <a:bodyPr vert="horz" lIns="100584" tIns="45720" anchor="b">
            <a:normAutofit/>
          </a:bodyPr>
          <a:lstStyle/>
          <a:p>
            <a:pPr marL="0" marR="0" lvl="0" indent="0" algn="r" defTabSz="914400" rtl="0" eaLnBrk="1" fontAlgn="auto" latinLnBrk="0" hangingPunct="1">
              <a:lnSpc>
                <a:spcPct val="100000"/>
              </a:lnSpc>
              <a:spcBef>
                <a:spcPts val="0"/>
              </a:spcBef>
              <a:spcAft>
                <a:spcPts val="0"/>
              </a:spcAft>
              <a:buClr>
                <a:schemeClr val="tx2"/>
              </a:buClr>
              <a:buSzPct val="95000"/>
              <a:buFont typeface="Wingdings"/>
              <a:buNone/>
              <a:tabLst/>
              <a:defRPr/>
            </a:pPr>
            <a:endParaRPr kumimoji="0" lang="fr-FR" sz="2000" b="0" i="0" u="none" strike="noStrike" kern="1200" cap="none" spc="0" normalizeH="0" baseline="0" noProof="0" dirty="0">
              <a:ln>
                <a:noFill/>
              </a:ln>
              <a:solidFill>
                <a:schemeClr val="tx1"/>
              </a:solidFill>
              <a:effectLst/>
              <a:uLnTx/>
              <a:uFillTx/>
              <a:latin typeface="+mn-lt"/>
              <a:ea typeface="+mn-ea"/>
              <a:cs typeface="+mn-cs"/>
            </a:endParaRPr>
          </a:p>
        </p:txBody>
      </p:sp>
      <p:pic>
        <p:nvPicPr>
          <p:cNvPr id="7"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452320" y="5229200"/>
            <a:ext cx="1043607" cy="1517480"/>
          </a:xfrm>
          <a:prstGeom prst="rect">
            <a:avLst/>
          </a:prstGeom>
          <a:noFill/>
          <a:ln w="9525">
            <a:noFill/>
            <a:miter lim="800000"/>
            <a:headEnd/>
            <a:tailEnd/>
          </a:ln>
        </p:spPr>
      </p:pic>
      <p:sp>
        <p:nvSpPr>
          <p:cNvPr id="3" name="ZoneTexte 2"/>
          <p:cNvSpPr txBox="1"/>
          <p:nvPr/>
        </p:nvSpPr>
        <p:spPr>
          <a:xfrm>
            <a:off x="4436533" y="1151467"/>
            <a:ext cx="184666" cy="646331"/>
          </a:xfrm>
          <a:prstGeom prst="rect">
            <a:avLst/>
          </a:prstGeom>
          <a:noFill/>
        </p:spPr>
        <p:txBody>
          <a:bodyPr wrap="none" rtlCol="0">
            <a:spAutoFit/>
          </a:bodyPr>
          <a:lstStyle/>
          <a:p>
            <a:endParaRPr lang="fr-FR" dirty="0"/>
          </a:p>
          <a:p>
            <a:endParaRPr lang="en-US" dirty="0"/>
          </a:p>
        </p:txBody>
      </p:sp>
      <p:pic>
        <p:nvPicPr>
          <p:cNvPr id="9" name="Imag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35696" y="188640"/>
            <a:ext cx="5486400" cy="2286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p:txBody>
          <a:bodyPr/>
          <a:lstStyle/>
          <a:p>
            <a:r>
              <a:rPr lang="en-US" dirty="0"/>
              <a:t>Current Safety Paradigm</a:t>
            </a:r>
          </a:p>
        </p:txBody>
      </p:sp>
      <p:sp>
        <p:nvSpPr>
          <p:cNvPr id="5" name="Sous-titre 4"/>
          <p:cNvSpPr>
            <a:spLocks noGrp="1"/>
          </p:cNvSpPr>
          <p:nvPr>
            <p:ph type="subTitle" idx="1"/>
          </p:nvPr>
        </p:nvSpPr>
        <p:spPr/>
        <p:txBody>
          <a:bodyPr/>
          <a:lstStyle/>
          <a:p>
            <a:endParaRPr lang="en-US"/>
          </a:p>
        </p:txBody>
      </p:sp>
      <p:sp>
        <p:nvSpPr>
          <p:cNvPr id="6" name="Espace réservé du pied de page 2"/>
          <p:cNvSpPr>
            <a:spLocks noGrp="1"/>
          </p:cNvSpPr>
          <p:nvPr>
            <p:ph type="ftr" sz="quarter" idx="3"/>
          </p:nvPr>
        </p:nvSpPr>
        <p:spPr>
          <a:xfrm>
            <a:off x="914400" y="6416675"/>
            <a:ext cx="5562600" cy="365125"/>
          </a:xfrm>
          <a:prstGeom prst="rect">
            <a:avLst/>
          </a:prstGeom>
        </p:spPr>
        <p:txBody>
          <a:bodyPr vert="horz" anchor="b"/>
          <a:lstStyle>
            <a:lvl1pPr algn="r" eaLnBrk="1" latinLnBrk="0" hangingPunct="1">
              <a:defRPr kumimoji="0" sz="1400">
                <a:solidFill>
                  <a:schemeClr val="tx2"/>
                </a:solidFill>
              </a:defRPr>
            </a:lvl1pPr>
            <a:extLst/>
          </a:lstStyle>
          <a:p>
            <a:r>
              <a:rPr lang="fr-FR" dirty="0" err="1"/>
              <a:t>Predicting</a:t>
            </a:r>
            <a:r>
              <a:rPr lang="fr-FR" dirty="0"/>
              <a:t> The Fatal </a:t>
            </a:r>
            <a:r>
              <a:rPr lang="fr-FR" dirty="0" err="1"/>
              <a:t>Flaws</a:t>
            </a:r>
            <a:r>
              <a:rPr lang="fr-FR" dirty="0"/>
              <a:t> – </a:t>
            </a:r>
            <a:r>
              <a:rPr lang="fr-FR" dirty="0" err="1"/>
              <a:t>RAeS</a:t>
            </a:r>
            <a:r>
              <a:rPr lang="fr-FR" dirty="0"/>
              <a:t>-  26-27 </a:t>
            </a:r>
            <a:r>
              <a:rPr lang="fr-FR" dirty="0" err="1"/>
              <a:t>November</a:t>
            </a:r>
            <a:r>
              <a:rPr lang="fr-FR" dirty="0"/>
              <a:t> 2015</a:t>
            </a:r>
          </a:p>
        </p:txBody>
      </p:sp>
    </p:spTree>
    <p:extLst>
      <p:ext uri="{BB962C8B-B14F-4D97-AF65-F5344CB8AC3E}">
        <p14:creationId xmlns:p14="http://schemas.microsoft.com/office/powerpoint/2010/main" val="2061838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899592" y="260648"/>
            <a:ext cx="8244408" cy="914400"/>
          </a:xfrm>
        </p:spPr>
        <p:txBody>
          <a:bodyPr/>
          <a:lstStyle/>
          <a:p>
            <a:r>
              <a:rPr lang="en-US" sz="3200" dirty="0"/>
              <a:t>The current vision of aviation safety</a:t>
            </a:r>
          </a:p>
        </p:txBody>
      </p:sp>
      <p:sp>
        <p:nvSpPr>
          <p:cNvPr id="4" name="Espace réservé du contenu 3"/>
          <p:cNvSpPr>
            <a:spLocks noGrp="1"/>
          </p:cNvSpPr>
          <p:nvPr>
            <p:ph idx="1"/>
          </p:nvPr>
        </p:nvSpPr>
        <p:spPr>
          <a:xfrm>
            <a:off x="467544" y="1628800"/>
            <a:ext cx="8460432" cy="4572000"/>
          </a:xfrm>
        </p:spPr>
        <p:txBody>
          <a:bodyPr>
            <a:normAutofit fontScale="92500" lnSpcReduction="10000"/>
          </a:bodyPr>
          <a:lstStyle/>
          <a:p>
            <a:r>
              <a:rPr lang="en-US" dirty="0"/>
              <a:t>More reliability, automation, protections</a:t>
            </a:r>
          </a:p>
          <a:p>
            <a:r>
              <a:rPr lang="en-US" dirty="0"/>
              <a:t>More specifications, rules, procedures</a:t>
            </a:r>
          </a:p>
          <a:p>
            <a:r>
              <a:rPr lang="en-US" dirty="0"/>
              <a:t>More situations covered</a:t>
            </a:r>
          </a:p>
          <a:p>
            <a:r>
              <a:rPr lang="en-US" dirty="0"/>
              <a:t>More training for the expected</a:t>
            </a:r>
          </a:p>
          <a:p>
            <a:r>
              <a:rPr lang="en-US" dirty="0"/>
              <a:t>More compliance demanded </a:t>
            </a:r>
          </a:p>
          <a:p>
            <a:r>
              <a:rPr lang="en-US" dirty="0"/>
              <a:t>More standardization (interchangeable operators)</a:t>
            </a:r>
          </a:p>
          <a:p>
            <a:r>
              <a:rPr lang="en-US" dirty="0"/>
              <a:t>More “safety culture” (internalized constraints) </a:t>
            </a:r>
          </a:p>
          <a:p>
            <a:r>
              <a:rPr lang="en-US" dirty="0"/>
              <a:t>More reporting, more and more “data”</a:t>
            </a:r>
          </a:p>
          <a:p>
            <a:r>
              <a:rPr lang="en-US" dirty="0"/>
              <a:t>More control on people, less and less autonomy </a:t>
            </a:r>
          </a:p>
        </p:txBody>
      </p:sp>
    </p:spTree>
    <p:extLst>
      <p:ext uri="{BB962C8B-B14F-4D97-AF65-F5344CB8AC3E}">
        <p14:creationId xmlns:p14="http://schemas.microsoft.com/office/powerpoint/2010/main" val="19121038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971600" y="44624"/>
            <a:ext cx="7700392" cy="1152128"/>
          </a:xfrm>
        </p:spPr>
        <p:txBody>
          <a:bodyPr/>
          <a:lstStyle/>
          <a:p>
            <a:r>
              <a:rPr lang="en-US" dirty="0"/>
              <a:t>A “simple” world: linear, predictable, fully controllable</a:t>
            </a:r>
            <a:endParaRPr lang="en-GB" dirty="0"/>
          </a:p>
        </p:txBody>
      </p:sp>
      <p:sp>
        <p:nvSpPr>
          <p:cNvPr id="968707" name="Rectangle 3"/>
          <p:cNvSpPr>
            <a:spLocks noGrp="1" noChangeArrowheads="1"/>
          </p:cNvSpPr>
          <p:nvPr>
            <p:ph type="body" idx="1"/>
          </p:nvPr>
        </p:nvSpPr>
        <p:spPr>
          <a:xfrm>
            <a:off x="539552" y="1484784"/>
            <a:ext cx="5976664" cy="5146448"/>
          </a:xfrm>
        </p:spPr>
        <p:txBody>
          <a:bodyPr>
            <a:normAutofit lnSpcReduction="10000"/>
          </a:bodyPr>
          <a:lstStyle/>
          <a:p>
            <a:r>
              <a:rPr lang="en-US" sz="2400" dirty="0"/>
              <a:t>Deterministic and/or probabilistic</a:t>
            </a:r>
            <a:r>
              <a:rPr lang="en-US" sz="2400" dirty="0">
                <a:solidFill>
                  <a:srgbClr val="0000FF"/>
                </a:solidFill>
              </a:rPr>
              <a:t> </a:t>
            </a:r>
            <a:r>
              <a:rPr lang="en-US" sz="2400" dirty="0">
                <a:solidFill>
                  <a:srgbClr val="FF0000"/>
                </a:solidFill>
              </a:rPr>
              <a:t>anticipation</a:t>
            </a:r>
            <a:r>
              <a:rPr lang="en-US" sz="2400" dirty="0">
                <a:solidFill>
                  <a:srgbClr val="0000FF"/>
                </a:solidFill>
              </a:rPr>
              <a:t> </a:t>
            </a:r>
            <a:r>
              <a:rPr lang="en-US" sz="2400" dirty="0"/>
              <a:t>of all potential situations</a:t>
            </a:r>
          </a:p>
          <a:p>
            <a:r>
              <a:rPr lang="en-US" sz="2400" dirty="0">
                <a:solidFill>
                  <a:srgbClr val="5FE8D6"/>
                </a:solidFill>
              </a:rPr>
              <a:t>Predetermination</a:t>
            </a:r>
            <a:r>
              <a:rPr lang="en-US" sz="2400" dirty="0">
                <a:solidFill>
                  <a:schemeClr val="accent6">
                    <a:lumMod val="60000"/>
                    <a:lumOff val="40000"/>
                  </a:schemeClr>
                </a:solidFill>
              </a:rPr>
              <a:t> </a:t>
            </a:r>
            <a:r>
              <a:rPr lang="en-US" sz="2400" dirty="0"/>
              <a:t>of all the expected (safe) responses</a:t>
            </a:r>
          </a:p>
          <a:p>
            <a:r>
              <a:rPr lang="en-US" sz="2400" dirty="0"/>
              <a:t>Safety is warranted by the real world’s  </a:t>
            </a:r>
            <a:r>
              <a:rPr lang="en-US" sz="2400" dirty="0">
                <a:solidFill>
                  <a:srgbClr val="5FE8D6"/>
                </a:solidFill>
              </a:rPr>
              <a:t>conformity</a:t>
            </a:r>
            <a:r>
              <a:rPr lang="en-US" sz="2400" dirty="0"/>
              <a:t> to this designed-to-be-safe world. </a:t>
            </a:r>
          </a:p>
          <a:p>
            <a:pPr lvl="1"/>
            <a:r>
              <a:rPr lang="en-US" sz="2000" dirty="0"/>
              <a:t>Top-down command-and-control </a:t>
            </a:r>
          </a:p>
          <a:p>
            <a:pPr lvl="1"/>
            <a:r>
              <a:rPr lang="en-US" sz="2000" dirty="0"/>
              <a:t>Risk is seen as generated by deviations and variations</a:t>
            </a:r>
          </a:p>
          <a:p>
            <a:r>
              <a:rPr lang="en-US" sz="2400" dirty="0"/>
              <a:t>The modern ‘Holy Grail’: a world where nothing goes wrong, a </a:t>
            </a:r>
            <a:r>
              <a:rPr lang="en-US" sz="2400" dirty="0">
                <a:solidFill>
                  <a:srgbClr val="5FE8D6"/>
                </a:solidFill>
              </a:rPr>
              <a:t>perfect world</a:t>
            </a:r>
            <a:r>
              <a:rPr lang="en-US" sz="2400" dirty="0">
                <a:solidFill>
                  <a:srgbClr val="0000FF"/>
                </a:solidFill>
              </a:rPr>
              <a:t> </a:t>
            </a:r>
            <a:r>
              <a:rPr lang="en-US" sz="2400" dirty="0"/>
              <a:t>(organizations, processes, teams, behaviors)</a:t>
            </a:r>
          </a:p>
        </p:txBody>
      </p:sp>
      <p:pic>
        <p:nvPicPr>
          <p:cNvPr id="209922" name="Picture 2" descr="http://ec-descartes-chateauroux.tice.ac-orleans-tours.fr/php5/descartes.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7020272" y="1916831"/>
            <a:ext cx="1677700" cy="1789110"/>
          </a:xfrm>
          <a:prstGeom prst="rect">
            <a:avLst/>
          </a:prstGeom>
          <a:noFill/>
        </p:spPr>
      </p:pic>
      <p:pic>
        <p:nvPicPr>
          <p:cNvPr id="209924" name="Picture 4" descr="http://mpt2013.fr/wp-content/uploads/2012/12/Pierre-Simon_Laplace.jpg"/>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948264" y="3862488"/>
            <a:ext cx="1728192" cy="2302816"/>
          </a:xfrm>
          <a:prstGeom prst="rect">
            <a:avLst/>
          </a:prstGeom>
          <a:noFill/>
        </p:spPr>
      </p:pic>
      <p:sp>
        <p:nvSpPr>
          <p:cNvPr id="6" name="ZoneTexte 5"/>
          <p:cNvSpPr txBox="1"/>
          <p:nvPr/>
        </p:nvSpPr>
        <p:spPr>
          <a:xfrm>
            <a:off x="7027662" y="1836111"/>
            <a:ext cx="1455046" cy="584776"/>
          </a:xfrm>
          <a:prstGeom prst="rect">
            <a:avLst/>
          </a:prstGeom>
          <a:noFill/>
        </p:spPr>
        <p:txBody>
          <a:bodyPr wrap="none" rtlCol="0">
            <a:spAutoFit/>
          </a:bodyPr>
          <a:lstStyle/>
          <a:p>
            <a:pPr algn="ctr"/>
            <a:r>
              <a:rPr lang="en-US" sz="1600" dirty="0">
                <a:solidFill>
                  <a:srgbClr val="FFFFFF"/>
                </a:solidFill>
              </a:rPr>
              <a:t>René Descartes </a:t>
            </a:r>
          </a:p>
          <a:p>
            <a:pPr algn="ctr"/>
            <a:r>
              <a:rPr lang="en-US" sz="1600" dirty="0">
                <a:solidFill>
                  <a:srgbClr val="FFFFFF"/>
                </a:solidFill>
              </a:rPr>
              <a:t>1596-1650)</a:t>
            </a:r>
          </a:p>
        </p:txBody>
      </p:sp>
      <p:sp>
        <p:nvSpPr>
          <p:cNvPr id="7" name="ZoneTexte 6"/>
          <p:cNvSpPr txBox="1"/>
          <p:nvPr/>
        </p:nvSpPr>
        <p:spPr>
          <a:xfrm>
            <a:off x="6948264" y="5478986"/>
            <a:ext cx="2000968" cy="584776"/>
          </a:xfrm>
          <a:prstGeom prst="rect">
            <a:avLst/>
          </a:prstGeom>
          <a:noFill/>
        </p:spPr>
        <p:txBody>
          <a:bodyPr wrap="none" rtlCol="0">
            <a:spAutoFit/>
          </a:bodyPr>
          <a:lstStyle/>
          <a:p>
            <a:r>
              <a:rPr lang="en-US" sz="1600" dirty="0"/>
              <a:t>Pierre-Simon Laplace</a:t>
            </a:r>
          </a:p>
          <a:p>
            <a:pPr algn="ctr"/>
            <a:r>
              <a:rPr lang="fr-FR" sz="1600" dirty="0"/>
              <a:t>(1749-1827)</a:t>
            </a:r>
            <a:endParaRPr lang="en-US" sz="1600" dirty="0"/>
          </a:p>
        </p:txBody>
      </p:sp>
      <p:sp>
        <p:nvSpPr>
          <p:cNvPr id="13" name="Espace réservé du pied de page 2"/>
          <p:cNvSpPr>
            <a:spLocks noGrp="1"/>
          </p:cNvSpPr>
          <p:nvPr>
            <p:ph type="ftr" sz="quarter" idx="3"/>
          </p:nvPr>
        </p:nvSpPr>
        <p:spPr>
          <a:xfrm>
            <a:off x="914400" y="6416675"/>
            <a:ext cx="5562600" cy="365125"/>
          </a:xfrm>
          <a:prstGeom prst="rect">
            <a:avLst/>
          </a:prstGeom>
        </p:spPr>
        <p:txBody>
          <a:bodyPr vert="horz" anchor="b"/>
          <a:lstStyle>
            <a:lvl1pPr algn="r" eaLnBrk="1" latinLnBrk="0" hangingPunct="1">
              <a:defRPr kumimoji="0" sz="1400">
                <a:solidFill>
                  <a:schemeClr val="tx2"/>
                </a:solidFill>
              </a:defRPr>
            </a:lvl1pPr>
            <a:extLst/>
          </a:lstStyle>
          <a:p>
            <a:r>
              <a:rPr lang="fr-FR" dirty="0" err="1"/>
              <a:t>Predicting</a:t>
            </a:r>
            <a:r>
              <a:rPr lang="fr-FR" dirty="0"/>
              <a:t> The Fatal </a:t>
            </a:r>
            <a:r>
              <a:rPr lang="fr-FR" dirty="0" err="1"/>
              <a:t>Flaws</a:t>
            </a:r>
            <a:r>
              <a:rPr lang="fr-FR" dirty="0"/>
              <a:t> – </a:t>
            </a:r>
            <a:r>
              <a:rPr lang="fr-FR" dirty="0" err="1"/>
              <a:t>RAeS</a:t>
            </a:r>
            <a:r>
              <a:rPr lang="fr-FR" dirty="0"/>
              <a:t>-  26-27 </a:t>
            </a:r>
            <a:r>
              <a:rPr lang="fr-FR" dirty="0" err="1"/>
              <a:t>November</a:t>
            </a:r>
            <a:r>
              <a:rPr lang="fr-FR" dirty="0"/>
              <a:t> 2015</a:t>
            </a:r>
          </a:p>
        </p:txBody>
      </p:sp>
    </p:spTree>
    <p:extLst>
      <p:ext uri="{BB962C8B-B14F-4D97-AF65-F5344CB8AC3E}">
        <p14:creationId xmlns:p14="http://schemas.microsoft.com/office/powerpoint/2010/main" val="1126561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68707">
                                            <p:txEl>
                                              <p:pRg st="0" end="0"/>
                                            </p:txEl>
                                          </p:spTgt>
                                        </p:tgtEl>
                                        <p:attrNameLst>
                                          <p:attrName>style.visibility</p:attrName>
                                        </p:attrNameLst>
                                      </p:cBhvr>
                                      <p:to>
                                        <p:strVal val="visible"/>
                                      </p:to>
                                    </p:set>
                                  </p:childTnLst>
                                  <p:subTnLst>
                                    <p:animClr clrSpc="rgb" dir="cw">
                                      <p:cBhvr override="childStyle">
                                        <p:cTn dur="1" fill="hold" display="0" masterRel="nextClick" afterEffect="1"/>
                                        <p:tgtEl>
                                          <p:spTgt spid="968707">
                                            <p:txEl>
                                              <p:pRg st="0" end="0"/>
                                            </p:txEl>
                                          </p:spTgt>
                                        </p:tgtEl>
                                        <p:attrNameLst>
                                          <p:attrName>ppt_c</p:attrName>
                                        </p:attrNameLst>
                                      </p:cBhvr>
                                      <p:to>
                                        <a:srgbClr val="969696"/>
                                      </p:to>
                                    </p:animClr>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68707">
                                            <p:txEl>
                                              <p:pRg st="1" end="1"/>
                                            </p:txEl>
                                          </p:spTgt>
                                        </p:tgtEl>
                                        <p:attrNameLst>
                                          <p:attrName>style.visibility</p:attrName>
                                        </p:attrNameLst>
                                      </p:cBhvr>
                                      <p:to>
                                        <p:strVal val="visible"/>
                                      </p:to>
                                    </p:set>
                                  </p:childTnLst>
                                  <p:subTnLst>
                                    <p:animClr clrSpc="rgb" dir="cw">
                                      <p:cBhvr override="childStyle">
                                        <p:cTn dur="1" fill="hold" display="0" masterRel="nextClick" afterEffect="1"/>
                                        <p:tgtEl>
                                          <p:spTgt spid="968707">
                                            <p:txEl>
                                              <p:pRg st="1" end="1"/>
                                            </p:txEl>
                                          </p:spTgt>
                                        </p:tgtEl>
                                        <p:attrNameLst>
                                          <p:attrName>ppt_c</p:attrName>
                                        </p:attrNameLst>
                                      </p:cBhvr>
                                      <p:to>
                                        <a:srgbClr val="969696"/>
                                      </p:to>
                                    </p:animClr>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68707">
                                            <p:txEl>
                                              <p:pRg st="2" end="2"/>
                                            </p:txEl>
                                          </p:spTgt>
                                        </p:tgtEl>
                                        <p:attrNameLst>
                                          <p:attrName>style.visibility</p:attrName>
                                        </p:attrNameLst>
                                      </p:cBhvr>
                                      <p:to>
                                        <p:strVal val="visible"/>
                                      </p:to>
                                    </p:set>
                                  </p:childTnLst>
                                  <p:subTnLst>
                                    <p:animClr clrSpc="rgb" dir="cw">
                                      <p:cBhvr override="childStyle">
                                        <p:cTn dur="1" fill="hold" display="0" masterRel="nextClick" afterEffect="1"/>
                                        <p:tgtEl>
                                          <p:spTgt spid="968707">
                                            <p:txEl>
                                              <p:pRg st="2" end="2"/>
                                            </p:txEl>
                                          </p:spTgt>
                                        </p:tgtEl>
                                        <p:attrNameLst>
                                          <p:attrName>ppt_c</p:attrName>
                                        </p:attrNameLst>
                                      </p:cBhvr>
                                      <p:to>
                                        <a:srgbClr val="969696"/>
                                      </p:to>
                                    </p:animClr>
                                  </p:subTnLst>
                                </p:cTn>
                              </p:par>
                              <p:par>
                                <p:cTn id="15" presetID="1" presetClass="entr" presetSubtype="0" fill="hold" grpId="0" nodeType="withEffect">
                                  <p:stCondLst>
                                    <p:cond delay="0"/>
                                  </p:stCondLst>
                                  <p:childTnLst>
                                    <p:set>
                                      <p:cBhvr>
                                        <p:cTn id="16" dur="1" fill="hold">
                                          <p:stCondLst>
                                            <p:cond delay="0"/>
                                          </p:stCondLst>
                                        </p:cTn>
                                        <p:tgtEl>
                                          <p:spTgt spid="968707">
                                            <p:txEl>
                                              <p:pRg st="3" end="3"/>
                                            </p:txEl>
                                          </p:spTgt>
                                        </p:tgtEl>
                                        <p:attrNameLst>
                                          <p:attrName>style.visibility</p:attrName>
                                        </p:attrNameLst>
                                      </p:cBhvr>
                                      <p:to>
                                        <p:strVal val="visible"/>
                                      </p:to>
                                    </p:set>
                                  </p:childTnLst>
                                  <p:subTnLst>
                                    <p:animClr clrSpc="rgb" dir="cw">
                                      <p:cBhvr override="childStyle">
                                        <p:cTn dur="1" fill="hold" display="0" masterRel="nextClick" afterEffect="1"/>
                                        <p:tgtEl>
                                          <p:spTgt spid="968707">
                                            <p:txEl>
                                              <p:pRg st="3" end="3"/>
                                            </p:txEl>
                                          </p:spTgt>
                                        </p:tgtEl>
                                        <p:attrNameLst>
                                          <p:attrName>ppt_c</p:attrName>
                                        </p:attrNameLst>
                                      </p:cBhvr>
                                      <p:to>
                                        <a:srgbClr val="969696"/>
                                      </p:to>
                                    </p:animClr>
                                  </p:subTnLst>
                                </p:cTn>
                              </p:par>
                              <p:par>
                                <p:cTn id="17" presetID="1" presetClass="entr" presetSubtype="0" fill="hold" grpId="0" nodeType="withEffect">
                                  <p:stCondLst>
                                    <p:cond delay="0"/>
                                  </p:stCondLst>
                                  <p:childTnLst>
                                    <p:set>
                                      <p:cBhvr>
                                        <p:cTn id="18" dur="1" fill="hold">
                                          <p:stCondLst>
                                            <p:cond delay="0"/>
                                          </p:stCondLst>
                                        </p:cTn>
                                        <p:tgtEl>
                                          <p:spTgt spid="968707">
                                            <p:txEl>
                                              <p:pRg st="4" end="4"/>
                                            </p:txEl>
                                          </p:spTgt>
                                        </p:tgtEl>
                                        <p:attrNameLst>
                                          <p:attrName>style.visibility</p:attrName>
                                        </p:attrNameLst>
                                      </p:cBhvr>
                                      <p:to>
                                        <p:strVal val="visible"/>
                                      </p:to>
                                    </p:set>
                                  </p:childTnLst>
                                  <p:subTnLst>
                                    <p:animClr clrSpc="rgb" dir="cw">
                                      <p:cBhvr override="childStyle">
                                        <p:cTn dur="1" fill="hold" display="0" masterRel="nextClick" afterEffect="1"/>
                                        <p:tgtEl>
                                          <p:spTgt spid="968707">
                                            <p:txEl>
                                              <p:pRg st="4" end="4"/>
                                            </p:txEl>
                                          </p:spTgt>
                                        </p:tgtEl>
                                        <p:attrNameLst>
                                          <p:attrName>ppt_c</p:attrName>
                                        </p:attrNameLst>
                                      </p:cBhvr>
                                      <p:to>
                                        <a:srgbClr val="969696"/>
                                      </p:to>
                                    </p:animClr>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68707">
                                            <p:txEl>
                                              <p:pRg st="5" end="5"/>
                                            </p:txEl>
                                          </p:spTgt>
                                        </p:tgtEl>
                                        <p:attrNameLst>
                                          <p:attrName>style.visibility</p:attrName>
                                        </p:attrNameLst>
                                      </p:cBhvr>
                                      <p:to>
                                        <p:strVal val="visible"/>
                                      </p:to>
                                    </p:set>
                                  </p:childTnLst>
                                  <p:subTnLst>
                                    <p:animClr clrSpc="rgb" dir="cw">
                                      <p:cBhvr override="childStyle">
                                        <p:cTn dur="1" fill="hold" display="0" masterRel="nextClick" afterEffect="1"/>
                                        <p:tgtEl>
                                          <p:spTgt spid="968707">
                                            <p:txEl>
                                              <p:pRg st="5" end="5"/>
                                            </p:txEl>
                                          </p:spTgt>
                                        </p:tgtEl>
                                        <p:attrNameLst>
                                          <p:attrName>ppt_c</p:attrName>
                                        </p:attrNameLst>
                                      </p:cBhvr>
                                      <p:to>
                                        <a:srgbClr val="969696"/>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8707"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608" y="116632"/>
            <a:ext cx="7283152" cy="914400"/>
          </a:xfrm>
        </p:spPr>
        <p:txBody>
          <a:bodyPr/>
          <a:lstStyle/>
          <a:p>
            <a:r>
              <a:rPr lang="en-US" dirty="0"/>
              <a:t>A linear vision of risk</a:t>
            </a:r>
          </a:p>
        </p:txBody>
      </p:sp>
      <p:grpSp>
        <p:nvGrpSpPr>
          <p:cNvPr id="45" name="Groupe 49"/>
          <p:cNvGrpSpPr/>
          <p:nvPr/>
        </p:nvGrpSpPr>
        <p:grpSpPr>
          <a:xfrm>
            <a:off x="7524328" y="188640"/>
            <a:ext cx="1260176" cy="2051590"/>
            <a:chOff x="6805887" y="0"/>
            <a:chExt cx="2146393" cy="2836899"/>
          </a:xfrm>
        </p:grpSpPr>
        <p:pic>
          <p:nvPicPr>
            <p:cNvPr id="55" name="Picture 2" descr="https://upload.wikimedia.org/wikipedia/commons/9/9b/Carl_Friedrich_Gauss.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173833" y="0"/>
              <a:ext cx="1778447" cy="2281443"/>
            </a:xfrm>
            <a:prstGeom prst="rect">
              <a:avLst/>
            </a:prstGeom>
            <a:noFill/>
          </p:spPr>
        </p:pic>
        <p:sp>
          <p:nvSpPr>
            <p:cNvPr id="56" name="ZoneTexte 55"/>
            <p:cNvSpPr txBox="1"/>
            <p:nvPr/>
          </p:nvSpPr>
          <p:spPr>
            <a:xfrm>
              <a:off x="6805887" y="2190568"/>
              <a:ext cx="2092817" cy="646331"/>
            </a:xfrm>
            <a:prstGeom prst="rect">
              <a:avLst/>
            </a:prstGeom>
            <a:noFill/>
          </p:spPr>
          <p:txBody>
            <a:bodyPr wrap="none" rtlCol="0">
              <a:spAutoFit/>
            </a:bodyPr>
            <a:lstStyle/>
            <a:p>
              <a:pPr algn="ctr"/>
              <a:r>
                <a:rPr lang="en-US" dirty="0"/>
                <a:t>Carl-Friedrich Gauss</a:t>
              </a:r>
            </a:p>
            <a:p>
              <a:pPr algn="ctr"/>
              <a:r>
                <a:rPr lang="fr-FR" dirty="0"/>
                <a:t>1777 – 1855</a:t>
              </a:r>
              <a:endParaRPr lang="en-US" dirty="0"/>
            </a:p>
          </p:txBody>
        </p:sp>
      </p:grpSp>
      <p:sp>
        <p:nvSpPr>
          <p:cNvPr id="5" name="Rectangle 4"/>
          <p:cNvSpPr/>
          <p:nvPr/>
        </p:nvSpPr>
        <p:spPr>
          <a:xfrm>
            <a:off x="3779912" y="2182367"/>
            <a:ext cx="2805156" cy="283080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p:cNvSpPr/>
          <p:nvPr/>
        </p:nvSpPr>
        <p:spPr>
          <a:xfrm flipV="1">
            <a:off x="3779912" y="4981681"/>
            <a:ext cx="2805156" cy="5355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flipV="1">
            <a:off x="3783068" y="5517231"/>
            <a:ext cx="2805156" cy="144015"/>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e 56"/>
          <p:cNvGrpSpPr/>
          <p:nvPr/>
        </p:nvGrpSpPr>
        <p:grpSpPr>
          <a:xfrm>
            <a:off x="3679929" y="1916832"/>
            <a:ext cx="3499431" cy="3898449"/>
            <a:chOff x="4742111" y="1916832"/>
            <a:chExt cx="3517368" cy="3898449"/>
          </a:xfrm>
        </p:grpSpPr>
        <p:cxnSp>
          <p:nvCxnSpPr>
            <p:cNvPr id="23" name="Connecteur droit 22"/>
            <p:cNvCxnSpPr>
              <a:stCxn id="12" idx="0"/>
            </p:cNvCxnSpPr>
            <p:nvPr/>
          </p:nvCxnSpPr>
          <p:spPr>
            <a:xfrm>
              <a:off x="4742111" y="5661248"/>
              <a:ext cx="3517368" cy="4468"/>
            </a:xfrm>
            <a:prstGeom prst="line">
              <a:avLst/>
            </a:prstGeom>
            <a:ln w="38100">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Connecteur droit 8"/>
            <p:cNvCxnSpPr/>
            <p:nvPr/>
          </p:nvCxnSpPr>
          <p:spPr>
            <a:xfrm>
              <a:off x="4788024" y="1916832"/>
              <a:ext cx="29096" cy="3898449"/>
            </a:xfrm>
            <a:prstGeom prst="line">
              <a:avLst/>
            </a:prstGeom>
            <a:ln w="38100">
              <a:solidFill>
                <a:srgbClr val="00B0F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4" name="Connecteur droit 23"/>
          <p:cNvCxnSpPr/>
          <p:nvPr/>
        </p:nvCxnSpPr>
        <p:spPr>
          <a:xfrm>
            <a:off x="3734762" y="5665716"/>
            <a:ext cx="0" cy="14956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9" name="Connecteur droit 28"/>
          <p:cNvCxnSpPr/>
          <p:nvPr/>
        </p:nvCxnSpPr>
        <p:spPr>
          <a:xfrm>
            <a:off x="4291614" y="5665716"/>
            <a:ext cx="0" cy="14956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0" name="Connecteur droit 29"/>
          <p:cNvCxnSpPr/>
          <p:nvPr/>
        </p:nvCxnSpPr>
        <p:spPr>
          <a:xfrm>
            <a:off x="4848466" y="5665716"/>
            <a:ext cx="0" cy="14956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 name="Connecteur droit 30"/>
          <p:cNvCxnSpPr/>
          <p:nvPr/>
        </p:nvCxnSpPr>
        <p:spPr>
          <a:xfrm>
            <a:off x="5405318" y="5665716"/>
            <a:ext cx="0" cy="14956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2" name="Connecteur droit 31"/>
          <p:cNvCxnSpPr/>
          <p:nvPr/>
        </p:nvCxnSpPr>
        <p:spPr>
          <a:xfrm>
            <a:off x="5962170" y="5665716"/>
            <a:ext cx="0" cy="14956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3" name="Connecteur droit 32"/>
          <p:cNvCxnSpPr/>
          <p:nvPr/>
        </p:nvCxnSpPr>
        <p:spPr>
          <a:xfrm>
            <a:off x="6519024" y="5665716"/>
            <a:ext cx="0" cy="14956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nvGrpSpPr>
          <p:cNvPr id="59" name="Groupe 58"/>
          <p:cNvGrpSpPr/>
          <p:nvPr/>
        </p:nvGrpSpPr>
        <p:grpSpPr>
          <a:xfrm>
            <a:off x="3553370" y="5661248"/>
            <a:ext cx="3178870" cy="461665"/>
            <a:chOff x="4633490" y="5661248"/>
            <a:chExt cx="3178870" cy="461665"/>
          </a:xfrm>
        </p:grpSpPr>
        <p:sp>
          <p:nvSpPr>
            <p:cNvPr id="12" name="ZoneTexte 11"/>
            <p:cNvSpPr txBox="1"/>
            <p:nvPr/>
          </p:nvSpPr>
          <p:spPr>
            <a:xfrm>
              <a:off x="4633490" y="5661248"/>
              <a:ext cx="253115" cy="461665"/>
            </a:xfrm>
            <a:prstGeom prst="rect">
              <a:avLst/>
            </a:prstGeom>
            <a:noFill/>
          </p:spPr>
          <p:txBody>
            <a:bodyPr wrap="square" rtlCol="0">
              <a:spAutoFit/>
            </a:bodyPr>
            <a:lstStyle/>
            <a:p>
              <a:r>
                <a:rPr lang="en-US" sz="2400" dirty="0">
                  <a:solidFill>
                    <a:schemeClr val="accent6">
                      <a:lumMod val="60000"/>
                      <a:lumOff val="40000"/>
                    </a:schemeClr>
                  </a:solidFill>
                </a:rPr>
                <a:t>0</a:t>
              </a:r>
            </a:p>
          </p:txBody>
        </p:sp>
        <p:sp>
          <p:nvSpPr>
            <p:cNvPr id="13" name="ZoneTexte 12"/>
            <p:cNvSpPr txBox="1"/>
            <p:nvPr/>
          </p:nvSpPr>
          <p:spPr>
            <a:xfrm>
              <a:off x="5117925" y="5661248"/>
              <a:ext cx="353831" cy="461665"/>
            </a:xfrm>
            <a:prstGeom prst="rect">
              <a:avLst/>
            </a:prstGeom>
            <a:noFill/>
          </p:spPr>
          <p:txBody>
            <a:bodyPr wrap="square" rtlCol="0">
              <a:spAutoFit/>
            </a:bodyPr>
            <a:lstStyle/>
            <a:p>
              <a:r>
                <a:rPr lang="en-US" sz="2400" dirty="0">
                  <a:solidFill>
                    <a:schemeClr val="accent6">
                      <a:lumMod val="60000"/>
                      <a:lumOff val="40000"/>
                    </a:schemeClr>
                  </a:solidFill>
                </a:rPr>
                <a:t>1</a:t>
              </a:r>
            </a:p>
          </p:txBody>
        </p:sp>
        <p:sp>
          <p:nvSpPr>
            <p:cNvPr id="14" name="ZoneTexte 13"/>
            <p:cNvSpPr txBox="1"/>
            <p:nvPr/>
          </p:nvSpPr>
          <p:spPr>
            <a:xfrm>
              <a:off x="5703076" y="5661248"/>
              <a:ext cx="353831" cy="461665"/>
            </a:xfrm>
            <a:prstGeom prst="rect">
              <a:avLst/>
            </a:prstGeom>
            <a:noFill/>
          </p:spPr>
          <p:txBody>
            <a:bodyPr wrap="square" rtlCol="0">
              <a:spAutoFit/>
            </a:bodyPr>
            <a:lstStyle/>
            <a:p>
              <a:r>
                <a:rPr lang="en-US" sz="2400" dirty="0">
                  <a:solidFill>
                    <a:schemeClr val="accent6">
                      <a:lumMod val="60000"/>
                      <a:lumOff val="40000"/>
                    </a:schemeClr>
                  </a:solidFill>
                </a:rPr>
                <a:t>2</a:t>
              </a:r>
            </a:p>
          </p:txBody>
        </p:sp>
        <p:sp>
          <p:nvSpPr>
            <p:cNvPr id="15" name="ZoneTexte 14"/>
            <p:cNvSpPr txBox="1"/>
            <p:nvPr/>
          </p:nvSpPr>
          <p:spPr>
            <a:xfrm>
              <a:off x="6288227" y="5661248"/>
              <a:ext cx="353831" cy="461665"/>
            </a:xfrm>
            <a:prstGeom prst="rect">
              <a:avLst/>
            </a:prstGeom>
            <a:noFill/>
          </p:spPr>
          <p:txBody>
            <a:bodyPr wrap="square" rtlCol="0">
              <a:spAutoFit/>
            </a:bodyPr>
            <a:lstStyle/>
            <a:p>
              <a:r>
                <a:rPr lang="en-US" sz="2400" dirty="0">
                  <a:solidFill>
                    <a:schemeClr val="accent6">
                      <a:lumMod val="60000"/>
                      <a:lumOff val="40000"/>
                    </a:schemeClr>
                  </a:solidFill>
                </a:rPr>
                <a:t>3</a:t>
              </a:r>
            </a:p>
          </p:txBody>
        </p:sp>
        <p:sp>
          <p:nvSpPr>
            <p:cNvPr id="16" name="ZoneTexte 15"/>
            <p:cNvSpPr txBox="1"/>
            <p:nvPr/>
          </p:nvSpPr>
          <p:spPr>
            <a:xfrm>
              <a:off x="6873378" y="5661248"/>
              <a:ext cx="353831" cy="461665"/>
            </a:xfrm>
            <a:prstGeom prst="rect">
              <a:avLst/>
            </a:prstGeom>
            <a:noFill/>
          </p:spPr>
          <p:txBody>
            <a:bodyPr wrap="square" rtlCol="0">
              <a:spAutoFit/>
            </a:bodyPr>
            <a:lstStyle/>
            <a:p>
              <a:r>
                <a:rPr lang="en-US" sz="2400" dirty="0">
                  <a:solidFill>
                    <a:schemeClr val="accent6">
                      <a:lumMod val="60000"/>
                      <a:lumOff val="40000"/>
                    </a:schemeClr>
                  </a:solidFill>
                </a:rPr>
                <a:t>4</a:t>
              </a:r>
            </a:p>
          </p:txBody>
        </p:sp>
        <p:sp>
          <p:nvSpPr>
            <p:cNvPr id="17" name="ZoneTexte 16"/>
            <p:cNvSpPr txBox="1"/>
            <p:nvPr/>
          </p:nvSpPr>
          <p:spPr>
            <a:xfrm>
              <a:off x="7458529" y="5661248"/>
              <a:ext cx="353831" cy="461665"/>
            </a:xfrm>
            <a:prstGeom prst="rect">
              <a:avLst/>
            </a:prstGeom>
            <a:noFill/>
          </p:spPr>
          <p:txBody>
            <a:bodyPr wrap="square" rtlCol="0">
              <a:spAutoFit/>
            </a:bodyPr>
            <a:lstStyle/>
            <a:p>
              <a:r>
                <a:rPr lang="en-US" sz="2400" dirty="0">
                  <a:solidFill>
                    <a:schemeClr val="accent6">
                      <a:lumMod val="60000"/>
                      <a:lumOff val="40000"/>
                    </a:schemeClr>
                  </a:solidFill>
                </a:rPr>
                <a:t>5</a:t>
              </a:r>
            </a:p>
          </p:txBody>
        </p:sp>
      </p:grpSp>
      <p:sp>
        <p:nvSpPr>
          <p:cNvPr id="34" name="ZoneTexte 33"/>
          <p:cNvSpPr txBox="1"/>
          <p:nvPr/>
        </p:nvSpPr>
        <p:spPr>
          <a:xfrm>
            <a:off x="6732240" y="5661248"/>
            <a:ext cx="1749325" cy="461665"/>
          </a:xfrm>
          <a:prstGeom prst="rect">
            <a:avLst/>
          </a:prstGeom>
          <a:noFill/>
        </p:spPr>
        <p:txBody>
          <a:bodyPr wrap="none" rtlCol="0">
            <a:spAutoFit/>
          </a:bodyPr>
          <a:lstStyle/>
          <a:p>
            <a:r>
              <a:rPr lang="en-US" sz="2000" b="1" dirty="0">
                <a:solidFill>
                  <a:schemeClr val="accent6">
                    <a:lumMod val="60000"/>
                    <a:lumOff val="40000"/>
                  </a:schemeClr>
                </a:solidFill>
              </a:rPr>
              <a:t>S. </a:t>
            </a:r>
            <a:r>
              <a:rPr lang="en-US" sz="2400" b="1" dirty="0">
                <a:solidFill>
                  <a:schemeClr val="accent6">
                    <a:lumMod val="60000"/>
                    <a:lumOff val="40000"/>
                  </a:schemeClr>
                </a:solidFill>
              </a:rPr>
              <a:t>Deviation</a:t>
            </a:r>
            <a:endParaRPr lang="en-US" sz="2000" b="1" dirty="0">
              <a:solidFill>
                <a:schemeClr val="accent6">
                  <a:lumMod val="60000"/>
                  <a:lumOff val="40000"/>
                </a:schemeClr>
              </a:solidFill>
            </a:endParaRPr>
          </a:p>
        </p:txBody>
      </p:sp>
      <p:sp>
        <p:nvSpPr>
          <p:cNvPr id="38" name="ZoneTexte 37"/>
          <p:cNvSpPr txBox="1"/>
          <p:nvPr/>
        </p:nvSpPr>
        <p:spPr>
          <a:xfrm>
            <a:off x="3059832" y="1412776"/>
            <a:ext cx="1571264" cy="461665"/>
          </a:xfrm>
          <a:prstGeom prst="rect">
            <a:avLst/>
          </a:prstGeom>
          <a:noFill/>
        </p:spPr>
        <p:txBody>
          <a:bodyPr wrap="none" rtlCol="0">
            <a:spAutoFit/>
          </a:bodyPr>
          <a:lstStyle/>
          <a:p>
            <a:r>
              <a:rPr lang="en-US" sz="2400" b="1" dirty="0">
                <a:solidFill>
                  <a:schemeClr val="accent6">
                    <a:lumMod val="60000"/>
                    <a:lumOff val="40000"/>
                  </a:schemeClr>
                </a:solidFill>
              </a:rPr>
              <a:t>Frequency</a:t>
            </a:r>
          </a:p>
        </p:txBody>
      </p:sp>
      <p:sp>
        <p:nvSpPr>
          <p:cNvPr id="64" name="Forme libre 63"/>
          <p:cNvSpPr/>
          <p:nvPr/>
        </p:nvSpPr>
        <p:spPr>
          <a:xfrm>
            <a:off x="3738623" y="2081514"/>
            <a:ext cx="2870521" cy="3520633"/>
          </a:xfrm>
          <a:custGeom>
            <a:avLst/>
            <a:gdLst>
              <a:gd name="connsiteX0" fmla="*/ 0 w 2870521"/>
              <a:gd name="connsiteY0" fmla="*/ 82952 h 3520633"/>
              <a:gd name="connsiteX1" fmla="*/ 185195 w 2870521"/>
              <a:gd name="connsiteY1" fmla="*/ 233423 h 3520633"/>
              <a:gd name="connsiteX2" fmla="*/ 532435 w 2870521"/>
              <a:gd name="connsiteY2" fmla="*/ 1483489 h 3520633"/>
              <a:gd name="connsiteX3" fmla="*/ 856526 w 2870521"/>
              <a:gd name="connsiteY3" fmla="*/ 2525210 h 3520633"/>
              <a:gd name="connsiteX4" fmla="*/ 1122744 w 2870521"/>
              <a:gd name="connsiteY4" fmla="*/ 3080795 h 3520633"/>
              <a:gd name="connsiteX5" fmla="*/ 1597306 w 2870521"/>
              <a:gd name="connsiteY5" fmla="*/ 3404886 h 3520633"/>
              <a:gd name="connsiteX6" fmla="*/ 2129742 w 2870521"/>
              <a:gd name="connsiteY6" fmla="*/ 3474334 h 3520633"/>
              <a:gd name="connsiteX7" fmla="*/ 2870521 w 2870521"/>
              <a:gd name="connsiteY7" fmla="*/ 3520633 h 3520633"/>
              <a:gd name="connsiteX8" fmla="*/ 2870521 w 2870521"/>
              <a:gd name="connsiteY8" fmla="*/ 3520633 h 3520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70521" h="3520633">
                <a:moveTo>
                  <a:pt x="0" y="82952"/>
                </a:moveTo>
                <a:cubicBezTo>
                  <a:pt x="48228" y="41476"/>
                  <a:pt x="96456" y="0"/>
                  <a:pt x="185195" y="233423"/>
                </a:cubicBezTo>
                <a:cubicBezTo>
                  <a:pt x="273934" y="466846"/>
                  <a:pt x="420547" y="1101525"/>
                  <a:pt x="532435" y="1483489"/>
                </a:cubicBezTo>
                <a:cubicBezTo>
                  <a:pt x="644323" y="1865453"/>
                  <a:pt x="758141" y="2258992"/>
                  <a:pt x="856526" y="2525210"/>
                </a:cubicBezTo>
                <a:cubicBezTo>
                  <a:pt x="954911" y="2791428"/>
                  <a:pt x="999281" y="2934182"/>
                  <a:pt x="1122744" y="3080795"/>
                </a:cubicBezTo>
                <a:cubicBezTo>
                  <a:pt x="1246207" y="3227408"/>
                  <a:pt x="1429473" y="3339296"/>
                  <a:pt x="1597306" y="3404886"/>
                </a:cubicBezTo>
                <a:cubicBezTo>
                  <a:pt x="1765139" y="3470476"/>
                  <a:pt x="1917540" y="3455043"/>
                  <a:pt x="2129742" y="3474334"/>
                </a:cubicBezTo>
                <a:cubicBezTo>
                  <a:pt x="2341944" y="3493625"/>
                  <a:pt x="2870521" y="3520633"/>
                  <a:pt x="2870521" y="3520633"/>
                </a:cubicBezTo>
                <a:lnTo>
                  <a:pt x="2870521" y="3520633"/>
                </a:lnTo>
              </a:path>
            </a:pathLst>
          </a:cu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66" name="Espace réservé du contenu 56"/>
          <p:cNvSpPr txBox="1">
            <a:spLocks/>
          </p:cNvSpPr>
          <p:nvPr/>
        </p:nvSpPr>
        <p:spPr>
          <a:xfrm>
            <a:off x="323528" y="2492896"/>
            <a:ext cx="3168352" cy="3816424"/>
          </a:xfrm>
          <a:prstGeom prst="rect">
            <a:avLst/>
          </a:prstGeom>
        </p:spPr>
        <p:txBody>
          <a:bodyPr>
            <a:noAutofit/>
          </a:bodyPr>
          <a:lstStyle/>
          <a:p>
            <a:pPr marL="411480" lvl="0" indent="-342900">
              <a:lnSpc>
                <a:spcPct val="90000"/>
              </a:lnSpc>
              <a:spcBef>
                <a:spcPts val="700"/>
              </a:spcBef>
              <a:buClr>
                <a:schemeClr val="tx2"/>
              </a:buClr>
              <a:buSzPct val="95000"/>
              <a:buFont typeface="Wingdings"/>
              <a:buChar char=""/>
              <a:defRPr/>
            </a:pPr>
            <a:r>
              <a:rPr lang="en-US" sz="2800" dirty="0"/>
              <a:t>Normal distribution</a:t>
            </a:r>
          </a:p>
          <a:p>
            <a:pPr marL="411480" lvl="0" indent="-342900">
              <a:lnSpc>
                <a:spcPct val="90000"/>
              </a:lnSpc>
              <a:spcBef>
                <a:spcPts val="700"/>
              </a:spcBef>
              <a:buClr>
                <a:schemeClr val="tx2"/>
              </a:buClr>
              <a:buSzPct val="95000"/>
              <a:buFont typeface="Wingdings"/>
              <a:buChar char=""/>
              <a:defRPr/>
            </a:pPr>
            <a:r>
              <a:rPr lang="en-US" sz="2800" dirty="0"/>
              <a:t>The frequency of low </a:t>
            </a:r>
            <a:r>
              <a:rPr kumimoji="0" lang="en-US" sz="2800" b="0" i="0" u="none" strike="noStrike" kern="1200" cap="none" spc="0" normalizeH="0" baseline="0" noProof="0" dirty="0">
                <a:ln>
                  <a:noFill/>
                </a:ln>
                <a:solidFill>
                  <a:schemeClr val="tx1"/>
                </a:solidFill>
                <a:effectLst/>
                <a:uLnTx/>
                <a:uFillTx/>
                <a:latin typeface="+mn-lt"/>
                <a:ea typeface="+mn-ea"/>
                <a:cs typeface="+mn-cs"/>
              </a:rPr>
              <a:t>severity events is perceived as a good assessment of disaster probability</a:t>
            </a:r>
          </a:p>
          <a:p>
            <a:pPr marL="411480" marR="0" lvl="0" indent="-342900" algn="l" defTabSz="914400" rtl="0" eaLnBrk="1" fontAlgn="auto" latinLnBrk="0" hangingPunct="1">
              <a:lnSpc>
                <a:spcPct val="100000"/>
              </a:lnSpc>
              <a:spcBef>
                <a:spcPts val="700"/>
              </a:spcBef>
              <a:spcAft>
                <a:spcPts val="0"/>
              </a:spcAft>
              <a:buClr>
                <a:schemeClr val="tx2"/>
              </a:buClr>
              <a:buSzPct val="95000"/>
              <a:buFont typeface="Wingdings"/>
              <a:buChar char=""/>
              <a:tabLst/>
              <a:defRPr/>
            </a:pPr>
            <a:endParaRPr kumimoji="0" lang="en-US" sz="2800" b="0" i="0" u="none" strike="noStrike" kern="1200" cap="none" spc="0" normalizeH="0" baseline="0" noProof="0" dirty="0">
              <a:ln>
                <a:noFill/>
              </a:ln>
              <a:solidFill>
                <a:schemeClr val="tx1"/>
              </a:solidFill>
              <a:effectLst/>
              <a:uLnTx/>
              <a:uFillTx/>
              <a:latin typeface="+mn-lt"/>
              <a:ea typeface="+mn-ea"/>
              <a:cs typeface="+mn-cs"/>
            </a:endParaRPr>
          </a:p>
        </p:txBody>
      </p:sp>
      <p:sp>
        <p:nvSpPr>
          <p:cNvPr id="67" name="Rectangle 66"/>
          <p:cNvSpPr/>
          <p:nvPr/>
        </p:nvSpPr>
        <p:spPr>
          <a:xfrm>
            <a:off x="4499992" y="2780928"/>
            <a:ext cx="1872208" cy="646331"/>
          </a:xfrm>
          <a:prstGeom prst="rect">
            <a:avLst/>
          </a:prstGeom>
        </p:spPr>
        <p:txBody>
          <a:bodyPr wrap="square">
            <a:spAutoFit/>
          </a:bodyPr>
          <a:lstStyle/>
          <a:p>
            <a:pPr algn="ctr"/>
            <a:r>
              <a:rPr lang="en-US" b="1" dirty="0">
                <a:solidFill>
                  <a:schemeClr val="bg1"/>
                </a:solidFill>
              </a:rPr>
              <a:t>ANTICIPATED</a:t>
            </a:r>
          </a:p>
          <a:p>
            <a:pPr algn="ctr"/>
            <a:r>
              <a:rPr lang="en-US" b="1" dirty="0">
                <a:solidFill>
                  <a:schemeClr val="bg1"/>
                </a:solidFill>
              </a:rPr>
              <a:t>EVENTS</a:t>
            </a:r>
          </a:p>
        </p:txBody>
      </p:sp>
      <p:sp>
        <p:nvSpPr>
          <p:cNvPr id="68" name="ZoneTexte 67"/>
          <p:cNvSpPr txBox="1"/>
          <p:nvPr/>
        </p:nvSpPr>
        <p:spPr>
          <a:xfrm>
            <a:off x="5065432" y="5075892"/>
            <a:ext cx="1367682" cy="369332"/>
          </a:xfrm>
          <a:prstGeom prst="rect">
            <a:avLst/>
          </a:prstGeom>
          <a:noFill/>
        </p:spPr>
        <p:txBody>
          <a:bodyPr wrap="none" rtlCol="0">
            <a:spAutoFit/>
          </a:bodyPr>
          <a:lstStyle/>
          <a:p>
            <a:r>
              <a:rPr lang="en-US" b="1" dirty="0">
                <a:solidFill>
                  <a:schemeClr val="bg1"/>
                </a:solidFill>
              </a:rPr>
              <a:t>SURPRISES</a:t>
            </a:r>
          </a:p>
        </p:txBody>
      </p:sp>
      <p:sp>
        <p:nvSpPr>
          <p:cNvPr id="40" name="ZoneTexte 39"/>
          <p:cNvSpPr txBox="1"/>
          <p:nvPr/>
        </p:nvSpPr>
        <p:spPr>
          <a:xfrm>
            <a:off x="3995936" y="5373216"/>
            <a:ext cx="3024336" cy="369332"/>
          </a:xfrm>
          <a:prstGeom prst="rect">
            <a:avLst/>
          </a:prstGeom>
          <a:noFill/>
        </p:spPr>
        <p:txBody>
          <a:bodyPr wrap="square" rtlCol="0">
            <a:spAutoFit/>
          </a:bodyPr>
          <a:lstStyle/>
          <a:p>
            <a:r>
              <a:rPr lang="en-US" b="1" dirty="0">
                <a:solidFill>
                  <a:schemeClr val="bg1"/>
                </a:solidFill>
              </a:rPr>
              <a:t>UNEXAMPLED  EVENTS</a:t>
            </a:r>
          </a:p>
        </p:txBody>
      </p:sp>
      <p:grpSp>
        <p:nvGrpSpPr>
          <p:cNvPr id="89" name="Groupe 88"/>
          <p:cNvGrpSpPr/>
          <p:nvPr/>
        </p:nvGrpSpPr>
        <p:grpSpPr>
          <a:xfrm>
            <a:off x="3968493" y="2063273"/>
            <a:ext cx="5252055" cy="3037460"/>
            <a:chOff x="3968493" y="2063273"/>
            <a:chExt cx="5252055" cy="3037460"/>
          </a:xfrm>
        </p:grpSpPr>
        <p:sp>
          <p:nvSpPr>
            <p:cNvPr id="69" name="Ellipse 68"/>
            <p:cNvSpPr/>
            <p:nvPr/>
          </p:nvSpPr>
          <p:spPr>
            <a:xfrm rot="20566428">
              <a:off x="3968493" y="2063273"/>
              <a:ext cx="614197" cy="3037460"/>
            </a:xfrm>
            <a:prstGeom prst="ellipse">
              <a:avLst/>
            </a:prstGeom>
            <a:solidFill>
              <a:schemeClr val="accent6">
                <a:lumMod val="60000"/>
                <a:lumOff val="40000"/>
                <a:alpha val="380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2" name="Groupe 81"/>
            <p:cNvGrpSpPr/>
            <p:nvPr/>
          </p:nvGrpSpPr>
          <p:grpSpPr>
            <a:xfrm>
              <a:off x="4788024" y="2924944"/>
              <a:ext cx="4432524" cy="936104"/>
              <a:chOff x="4788024" y="2924944"/>
              <a:chExt cx="4432524" cy="936104"/>
            </a:xfrm>
          </p:grpSpPr>
          <p:sp>
            <p:nvSpPr>
              <p:cNvPr id="70" name="ZoneTexte 69"/>
              <p:cNvSpPr txBox="1"/>
              <p:nvPr/>
            </p:nvSpPr>
            <p:spPr>
              <a:xfrm>
                <a:off x="6660232" y="2924944"/>
                <a:ext cx="2560316" cy="523220"/>
              </a:xfrm>
              <a:prstGeom prst="rect">
                <a:avLst/>
              </a:prstGeom>
              <a:noFill/>
            </p:spPr>
            <p:txBody>
              <a:bodyPr wrap="none" rtlCol="0">
                <a:spAutoFit/>
              </a:bodyPr>
              <a:lstStyle/>
              <a:p>
                <a:r>
                  <a:rPr lang="en-US" sz="2800" dirty="0">
                    <a:solidFill>
                      <a:schemeClr val="accent6">
                        <a:lumMod val="60000"/>
                        <a:lumOff val="40000"/>
                      </a:schemeClr>
                    </a:solidFill>
                  </a:rPr>
                  <a:t>Focus is on that </a:t>
                </a:r>
              </a:p>
            </p:txBody>
          </p:sp>
          <p:cxnSp>
            <p:nvCxnSpPr>
              <p:cNvPr id="71" name="Connecteur droit avec flèche 70"/>
              <p:cNvCxnSpPr/>
              <p:nvPr/>
            </p:nvCxnSpPr>
            <p:spPr>
              <a:xfrm flipH="1">
                <a:off x="4788024" y="3356992"/>
                <a:ext cx="1944216" cy="504056"/>
              </a:xfrm>
              <a:prstGeom prst="straightConnector1">
                <a:avLst/>
              </a:prstGeom>
              <a:ln w="19050">
                <a:solidFill>
                  <a:schemeClr val="accent6">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grpSp>
      </p:grpSp>
      <p:grpSp>
        <p:nvGrpSpPr>
          <p:cNvPr id="83" name="Groupe 82"/>
          <p:cNvGrpSpPr/>
          <p:nvPr/>
        </p:nvGrpSpPr>
        <p:grpSpPr>
          <a:xfrm>
            <a:off x="6660232" y="4581128"/>
            <a:ext cx="2385140" cy="1008112"/>
            <a:chOff x="6732240" y="4581128"/>
            <a:chExt cx="2385140" cy="1008112"/>
          </a:xfrm>
        </p:grpSpPr>
        <p:sp>
          <p:nvSpPr>
            <p:cNvPr id="74" name="ZoneTexte 73"/>
            <p:cNvSpPr txBox="1"/>
            <p:nvPr/>
          </p:nvSpPr>
          <p:spPr>
            <a:xfrm>
              <a:off x="6732240" y="4581128"/>
              <a:ext cx="2385140" cy="523220"/>
            </a:xfrm>
            <a:prstGeom prst="rect">
              <a:avLst/>
            </a:prstGeom>
            <a:noFill/>
          </p:spPr>
          <p:txBody>
            <a:bodyPr wrap="none" rtlCol="0">
              <a:spAutoFit/>
            </a:bodyPr>
            <a:lstStyle/>
            <a:p>
              <a:r>
                <a:rPr lang="en-US" sz="2800" dirty="0">
                  <a:solidFill>
                    <a:schemeClr val="accent6">
                      <a:lumMod val="60000"/>
                      <a:lumOff val="40000"/>
                    </a:schemeClr>
                  </a:solidFill>
                </a:rPr>
                <a:t>To prevent this</a:t>
              </a:r>
            </a:p>
          </p:txBody>
        </p:sp>
        <p:cxnSp>
          <p:nvCxnSpPr>
            <p:cNvPr id="75" name="Connecteur droit avec flèche 74"/>
            <p:cNvCxnSpPr>
              <a:stCxn id="74" idx="2"/>
            </p:cNvCxnSpPr>
            <p:nvPr/>
          </p:nvCxnSpPr>
          <p:spPr>
            <a:xfrm flipH="1">
              <a:off x="6732240" y="5104348"/>
              <a:ext cx="1192570" cy="484892"/>
            </a:xfrm>
            <a:prstGeom prst="straightConnector1">
              <a:avLst/>
            </a:prstGeom>
            <a:ln w="19050">
              <a:solidFill>
                <a:schemeClr val="accent6">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grpSp>
      <p:grpSp>
        <p:nvGrpSpPr>
          <p:cNvPr id="88" name="Groupe 87"/>
          <p:cNvGrpSpPr/>
          <p:nvPr/>
        </p:nvGrpSpPr>
        <p:grpSpPr>
          <a:xfrm>
            <a:off x="3707904" y="2131763"/>
            <a:ext cx="2808311" cy="3529485"/>
            <a:chOff x="3707904" y="2131763"/>
            <a:chExt cx="2808311" cy="3529485"/>
          </a:xfrm>
        </p:grpSpPr>
        <p:sp>
          <p:nvSpPr>
            <p:cNvPr id="80" name="Forme libre 79"/>
            <p:cNvSpPr/>
            <p:nvPr/>
          </p:nvSpPr>
          <p:spPr>
            <a:xfrm>
              <a:off x="3707904" y="2131763"/>
              <a:ext cx="2808311" cy="3529485"/>
            </a:xfrm>
            <a:custGeom>
              <a:avLst/>
              <a:gdLst>
                <a:gd name="connsiteX0" fmla="*/ 0 w 2870521"/>
                <a:gd name="connsiteY0" fmla="*/ 82952 h 3520633"/>
                <a:gd name="connsiteX1" fmla="*/ 185195 w 2870521"/>
                <a:gd name="connsiteY1" fmla="*/ 233423 h 3520633"/>
                <a:gd name="connsiteX2" fmla="*/ 532435 w 2870521"/>
                <a:gd name="connsiteY2" fmla="*/ 1483489 h 3520633"/>
                <a:gd name="connsiteX3" fmla="*/ 856526 w 2870521"/>
                <a:gd name="connsiteY3" fmla="*/ 2525210 h 3520633"/>
                <a:gd name="connsiteX4" fmla="*/ 1122744 w 2870521"/>
                <a:gd name="connsiteY4" fmla="*/ 3080795 h 3520633"/>
                <a:gd name="connsiteX5" fmla="*/ 1597306 w 2870521"/>
                <a:gd name="connsiteY5" fmla="*/ 3404886 h 3520633"/>
                <a:gd name="connsiteX6" fmla="*/ 2129742 w 2870521"/>
                <a:gd name="connsiteY6" fmla="*/ 3474334 h 3520633"/>
                <a:gd name="connsiteX7" fmla="*/ 2870521 w 2870521"/>
                <a:gd name="connsiteY7" fmla="*/ 3520633 h 3520633"/>
                <a:gd name="connsiteX8" fmla="*/ 2870521 w 2870521"/>
                <a:gd name="connsiteY8" fmla="*/ 3520633 h 3520633"/>
                <a:gd name="connsiteX0" fmla="*/ 0 w 4146307"/>
                <a:gd name="connsiteY0" fmla="*/ 82952 h 3529670"/>
                <a:gd name="connsiteX1" fmla="*/ 185195 w 4146307"/>
                <a:gd name="connsiteY1" fmla="*/ 233423 h 3529670"/>
                <a:gd name="connsiteX2" fmla="*/ 532435 w 4146307"/>
                <a:gd name="connsiteY2" fmla="*/ 1483489 h 3529670"/>
                <a:gd name="connsiteX3" fmla="*/ 856526 w 4146307"/>
                <a:gd name="connsiteY3" fmla="*/ 2525210 h 3529670"/>
                <a:gd name="connsiteX4" fmla="*/ 1122744 w 4146307"/>
                <a:gd name="connsiteY4" fmla="*/ 3080795 h 3529670"/>
                <a:gd name="connsiteX5" fmla="*/ 1597306 w 4146307"/>
                <a:gd name="connsiteY5" fmla="*/ 3404886 h 3529670"/>
                <a:gd name="connsiteX6" fmla="*/ 2129742 w 4146307"/>
                <a:gd name="connsiteY6" fmla="*/ 3474334 h 3529670"/>
                <a:gd name="connsiteX7" fmla="*/ 2870521 w 4146307"/>
                <a:gd name="connsiteY7" fmla="*/ 3520633 h 3529670"/>
                <a:gd name="connsiteX8" fmla="*/ 4146307 w 4146307"/>
                <a:gd name="connsiteY8" fmla="*/ 3528554 h 35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46307" h="3529670">
                  <a:moveTo>
                    <a:pt x="0" y="82952"/>
                  </a:moveTo>
                  <a:cubicBezTo>
                    <a:pt x="48228" y="41476"/>
                    <a:pt x="96456" y="0"/>
                    <a:pt x="185195" y="233423"/>
                  </a:cubicBezTo>
                  <a:cubicBezTo>
                    <a:pt x="273934" y="466846"/>
                    <a:pt x="420547" y="1101525"/>
                    <a:pt x="532435" y="1483489"/>
                  </a:cubicBezTo>
                  <a:cubicBezTo>
                    <a:pt x="644323" y="1865453"/>
                    <a:pt x="758141" y="2258992"/>
                    <a:pt x="856526" y="2525210"/>
                  </a:cubicBezTo>
                  <a:cubicBezTo>
                    <a:pt x="954911" y="2791428"/>
                    <a:pt x="999281" y="2934182"/>
                    <a:pt x="1122744" y="3080795"/>
                  </a:cubicBezTo>
                  <a:cubicBezTo>
                    <a:pt x="1246207" y="3227408"/>
                    <a:pt x="1429473" y="3339296"/>
                    <a:pt x="1597306" y="3404886"/>
                  </a:cubicBezTo>
                  <a:cubicBezTo>
                    <a:pt x="1765139" y="3470476"/>
                    <a:pt x="1917540" y="3455043"/>
                    <a:pt x="2129742" y="3474334"/>
                  </a:cubicBezTo>
                  <a:cubicBezTo>
                    <a:pt x="2341944" y="3493625"/>
                    <a:pt x="2534427" y="3511596"/>
                    <a:pt x="2870521" y="3520633"/>
                  </a:cubicBezTo>
                  <a:cubicBezTo>
                    <a:pt x="3206615" y="3529670"/>
                    <a:pt x="3721045" y="3525914"/>
                    <a:pt x="4146307" y="3528554"/>
                  </a:cubicBezTo>
                </a:path>
              </a:pathLst>
            </a:cu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1" name="Flèche gauche 80"/>
            <p:cNvSpPr/>
            <p:nvPr/>
          </p:nvSpPr>
          <p:spPr>
            <a:xfrm rot="21037726">
              <a:off x="4211959" y="4147987"/>
              <a:ext cx="360040" cy="432048"/>
            </a:xfrm>
            <a:prstGeom prst="leftArrow">
              <a:avLst/>
            </a:prstGeom>
            <a:solidFill>
              <a:schemeClr val="accent6">
                <a:lumMod val="60000"/>
                <a:lumOff val="4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84" name="ZoneTexte 83"/>
          <p:cNvSpPr txBox="1"/>
          <p:nvPr/>
        </p:nvSpPr>
        <p:spPr>
          <a:xfrm>
            <a:off x="6732240" y="3501008"/>
            <a:ext cx="1917448" cy="954107"/>
          </a:xfrm>
          <a:prstGeom prst="rect">
            <a:avLst/>
          </a:prstGeom>
          <a:noFill/>
        </p:spPr>
        <p:txBody>
          <a:bodyPr wrap="none" rtlCol="0">
            <a:spAutoFit/>
          </a:bodyPr>
          <a:lstStyle/>
          <a:p>
            <a:pPr algn="ctr"/>
            <a:r>
              <a:rPr lang="fr-FR" sz="2800" b="1" dirty="0">
                <a:solidFill>
                  <a:schemeClr val="accent6">
                    <a:lumMod val="60000"/>
                    <a:lumOff val="40000"/>
                  </a:schemeClr>
                </a:solidFill>
              </a:rPr>
              <a:t>SAFETY </a:t>
            </a:r>
          </a:p>
          <a:p>
            <a:pPr algn="ctr"/>
            <a:r>
              <a:rPr lang="fr-FR" sz="2800" b="1" dirty="0">
                <a:solidFill>
                  <a:schemeClr val="accent6">
                    <a:lumMod val="60000"/>
                    <a:lumOff val="40000"/>
                  </a:schemeClr>
                </a:solidFill>
              </a:rPr>
              <a:t>STRATEGY</a:t>
            </a:r>
          </a:p>
        </p:txBody>
      </p:sp>
      <p:sp>
        <p:nvSpPr>
          <p:cNvPr id="46" name="Espace réservé du pied de page 2"/>
          <p:cNvSpPr>
            <a:spLocks noGrp="1"/>
          </p:cNvSpPr>
          <p:nvPr>
            <p:ph type="ftr" sz="quarter" idx="3"/>
          </p:nvPr>
        </p:nvSpPr>
        <p:spPr>
          <a:xfrm>
            <a:off x="914400" y="6416675"/>
            <a:ext cx="5562600" cy="365125"/>
          </a:xfrm>
          <a:prstGeom prst="rect">
            <a:avLst/>
          </a:prstGeom>
        </p:spPr>
        <p:txBody>
          <a:bodyPr vert="horz" anchor="b"/>
          <a:lstStyle>
            <a:lvl1pPr algn="r" eaLnBrk="1" latinLnBrk="0" hangingPunct="1">
              <a:defRPr kumimoji="0" sz="1400">
                <a:solidFill>
                  <a:schemeClr val="tx2"/>
                </a:solidFill>
              </a:defRPr>
            </a:lvl1pPr>
            <a:extLst/>
          </a:lstStyle>
          <a:p>
            <a:r>
              <a:rPr lang="fr-FR" dirty="0" err="1"/>
              <a:t>Predicting</a:t>
            </a:r>
            <a:r>
              <a:rPr lang="fr-FR" dirty="0"/>
              <a:t> The Fatal </a:t>
            </a:r>
            <a:r>
              <a:rPr lang="fr-FR" dirty="0" err="1"/>
              <a:t>Flaws</a:t>
            </a:r>
            <a:r>
              <a:rPr lang="fr-FR" dirty="0"/>
              <a:t> – </a:t>
            </a:r>
            <a:r>
              <a:rPr lang="fr-FR" dirty="0" err="1"/>
              <a:t>RAeS</a:t>
            </a:r>
            <a:r>
              <a:rPr lang="fr-FR" dirty="0"/>
              <a:t>-  26-27 </a:t>
            </a:r>
            <a:r>
              <a:rPr lang="fr-FR" dirty="0" err="1"/>
              <a:t>November</a:t>
            </a:r>
            <a:r>
              <a:rPr lang="fr-FR" dirty="0"/>
              <a:t> 2015</a:t>
            </a:r>
          </a:p>
        </p:txBody>
      </p:sp>
    </p:spTree>
    <p:extLst>
      <p:ext uri="{BB962C8B-B14F-4D97-AF65-F5344CB8AC3E}">
        <p14:creationId xmlns:p14="http://schemas.microsoft.com/office/powerpoint/2010/main" val="4201315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re 8"/>
          <p:cNvSpPr>
            <a:spLocks noGrp="1"/>
          </p:cNvSpPr>
          <p:nvPr>
            <p:ph type="title"/>
          </p:nvPr>
        </p:nvSpPr>
        <p:spPr/>
        <p:txBody>
          <a:bodyPr/>
          <a:lstStyle/>
          <a:p>
            <a:r>
              <a:rPr lang="en-US" dirty="0"/>
              <a:t>The </a:t>
            </a:r>
            <a:r>
              <a:rPr lang="en-US" dirty="0" err="1"/>
              <a:t>Henrich</a:t>
            </a:r>
            <a:r>
              <a:rPr lang="en-US" dirty="0"/>
              <a:t>/Bird pyramid</a:t>
            </a:r>
          </a:p>
        </p:txBody>
      </p:sp>
      <p:sp>
        <p:nvSpPr>
          <p:cNvPr id="11" name="Espace réservé du contenu 10"/>
          <p:cNvSpPr>
            <a:spLocks noGrp="1"/>
          </p:cNvSpPr>
          <p:nvPr>
            <p:ph sz="half" idx="2"/>
          </p:nvPr>
        </p:nvSpPr>
        <p:spPr>
          <a:xfrm>
            <a:off x="5292080" y="1770501"/>
            <a:ext cx="3401864" cy="4525963"/>
          </a:xfrm>
        </p:spPr>
        <p:txBody>
          <a:bodyPr/>
          <a:lstStyle/>
          <a:p>
            <a:r>
              <a:rPr lang="en-US" dirty="0" err="1"/>
              <a:t>Henrich</a:t>
            </a:r>
            <a:r>
              <a:rPr lang="en-US" dirty="0"/>
              <a:t>, Fletcher &amp; Bird (1974) </a:t>
            </a:r>
          </a:p>
          <a:p>
            <a:r>
              <a:rPr lang="en-US" dirty="0"/>
              <a:t>Insurance company</a:t>
            </a:r>
          </a:p>
          <a:p>
            <a:r>
              <a:rPr lang="en-US" dirty="0"/>
              <a:t>175’000 occupational accidents</a:t>
            </a:r>
          </a:p>
          <a:p>
            <a:r>
              <a:rPr lang="en-US" dirty="0"/>
              <a:t>297 companies</a:t>
            </a:r>
          </a:p>
        </p:txBody>
      </p:sp>
      <p:sp>
        <p:nvSpPr>
          <p:cNvPr id="6" name="Espace réservé du pied de page 2"/>
          <p:cNvSpPr>
            <a:spLocks noGrp="1"/>
          </p:cNvSpPr>
          <p:nvPr>
            <p:ph type="ftr" sz="quarter" idx="3"/>
          </p:nvPr>
        </p:nvSpPr>
        <p:spPr>
          <a:xfrm>
            <a:off x="914400" y="6416675"/>
            <a:ext cx="5562600" cy="365125"/>
          </a:xfrm>
          <a:prstGeom prst="rect">
            <a:avLst/>
          </a:prstGeom>
        </p:spPr>
        <p:txBody>
          <a:bodyPr vert="horz" anchor="b"/>
          <a:lstStyle>
            <a:lvl1pPr algn="r" eaLnBrk="1" latinLnBrk="0" hangingPunct="1">
              <a:defRPr kumimoji="0" sz="1400">
                <a:solidFill>
                  <a:schemeClr val="tx2"/>
                </a:solidFill>
              </a:defRPr>
            </a:lvl1pPr>
            <a:extLst/>
          </a:lstStyle>
          <a:p>
            <a:r>
              <a:rPr lang="fr-FR" dirty="0" err="1"/>
              <a:t>Predicting</a:t>
            </a:r>
            <a:r>
              <a:rPr lang="fr-FR" dirty="0"/>
              <a:t> The Fatal </a:t>
            </a:r>
            <a:r>
              <a:rPr lang="fr-FR" dirty="0" err="1"/>
              <a:t>Flaws</a:t>
            </a:r>
            <a:r>
              <a:rPr lang="fr-FR" dirty="0"/>
              <a:t> – </a:t>
            </a:r>
            <a:r>
              <a:rPr lang="fr-FR" dirty="0" err="1"/>
              <a:t>RAeS</a:t>
            </a:r>
            <a:r>
              <a:rPr lang="fr-FR" dirty="0"/>
              <a:t>-  26-27 </a:t>
            </a:r>
            <a:r>
              <a:rPr lang="fr-FR" dirty="0" err="1"/>
              <a:t>November</a:t>
            </a:r>
            <a:r>
              <a:rPr lang="fr-FR" dirty="0"/>
              <a:t> 2015</a:t>
            </a:r>
          </a:p>
        </p:txBody>
      </p:sp>
      <p:cxnSp>
        <p:nvCxnSpPr>
          <p:cNvPr id="4" name="Connecteur droit 3"/>
          <p:cNvCxnSpPr/>
          <p:nvPr/>
        </p:nvCxnSpPr>
        <p:spPr>
          <a:xfrm>
            <a:off x="1907704" y="6237312"/>
            <a:ext cx="914400" cy="914400"/>
          </a:xfrm>
          <a:prstGeom prst="line">
            <a:avLst/>
          </a:prstGeom>
        </p:spPr>
        <p:style>
          <a:lnRef idx="2">
            <a:schemeClr val="accent1"/>
          </a:lnRef>
          <a:fillRef idx="0">
            <a:schemeClr val="accent1"/>
          </a:fillRef>
          <a:effectRef idx="1">
            <a:schemeClr val="accent1"/>
          </a:effectRef>
          <a:fontRef idx="minor">
            <a:schemeClr val="tx1"/>
          </a:fontRef>
        </p:style>
      </p:cxnSp>
      <p:grpSp>
        <p:nvGrpSpPr>
          <p:cNvPr id="19" name="Grouper 18"/>
          <p:cNvGrpSpPr/>
          <p:nvPr/>
        </p:nvGrpSpPr>
        <p:grpSpPr>
          <a:xfrm>
            <a:off x="425011" y="1628800"/>
            <a:ext cx="4389293" cy="4761245"/>
            <a:chOff x="425011" y="1628800"/>
            <a:chExt cx="4389293" cy="4761245"/>
          </a:xfrm>
        </p:grpSpPr>
        <p:sp>
          <p:nvSpPr>
            <p:cNvPr id="7" name="Triangle isocèle 6"/>
            <p:cNvSpPr/>
            <p:nvPr/>
          </p:nvSpPr>
          <p:spPr>
            <a:xfrm>
              <a:off x="611560" y="1628800"/>
              <a:ext cx="4032448" cy="4536504"/>
            </a:xfrm>
            <a:prstGeom prst="triangle">
              <a:avLst/>
            </a:prstGeom>
            <a:solidFill>
              <a:schemeClr val="accent6">
                <a:lumMod val="75000"/>
              </a:schemeClr>
            </a:solidFill>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dirty="0"/>
            </a:p>
          </p:txBody>
        </p:sp>
        <p:sp>
          <p:nvSpPr>
            <p:cNvPr id="8" name="ZoneTexte 7"/>
            <p:cNvSpPr txBox="1"/>
            <p:nvPr/>
          </p:nvSpPr>
          <p:spPr>
            <a:xfrm>
              <a:off x="425011" y="1988840"/>
              <a:ext cx="4389293" cy="4401205"/>
            </a:xfrm>
            <a:prstGeom prst="rect">
              <a:avLst/>
            </a:prstGeom>
            <a:noFill/>
          </p:spPr>
          <p:txBody>
            <a:bodyPr wrap="none" rtlCol="0">
              <a:spAutoFit/>
            </a:bodyPr>
            <a:lstStyle/>
            <a:p>
              <a:pPr algn="ctr"/>
              <a:r>
                <a:rPr lang="en-US" sz="2000" b="1" dirty="0">
                  <a:solidFill>
                    <a:srgbClr val="FFFF00"/>
                  </a:solidFill>
                  <a:latin typeface="Arial"/>
                  <a:cs typeface="Arial"/>
                </a:rPr>
                <a:t>1 Fatal accident</a:t>
              </a:r>
            </a:p>
            <a:p>
              <a:pPr algn="ctr"/>
              <a:endParaRPr lang="en-US" sz="2000" b="1" dirty="0">
                <a:solidFill>
                  <a:srgbClr val="FFFF00"/>
                </a:solidFill>
                <a:latin typeface="Arial"/>
                <a:cs typeface="Arial"/>
              </a:endParaRPr>
            </a:p>
            <a:p>
              <a:pPr algn="ctr"/>
              <a:endParaRPr lang="en-US" sz="2000" b="1" dirty="0">
                <a:solidFill>
                  <a:srgbClr val="FFFF00"/>
                </a:solidFill>
                <a:latin typeface="Arial"/>
                <a:cs typeface="Arial"/>
              </a:endParaRPr>
            </a:p>
            <a:p>
              <a:pPr algn="ctr"/>
              <a:r>
                <a:rPr lang="en-US" sz="2000" b="1" dirty="0">
                  <a:solidFill>
                    <a:srgbClr val="FFFF00"/>
                  </a:solidFill>
                  <a:latin typeface="Arial"/>
                  <a:cs typeface="Arial"/>
                </a:rPr>
                <a:t>10 accidents</a:t>
              </a:r>
            </a:p>
            <a:p>
              <a:pPr algn="ctr"/>
              <a:endParaRPr lang="en-US" sz="2000" b="1" dirty="0">
                <a:solidFill>
                  <a:srgbClr val="FFFF00"/>
                </a:solidFill>
                <a:latin typeface="Arial"/>
                <a:cs typeface="Arial"/>
              </a:endParaRPr>
            </a:p>
            <a:p>
              <a:pPr algn="ctr"/>
              <a:endParaRPr lang="en-US" sz="2000" b="1" dirty="0">
                <a:solidFill>
                  <a:srgbClr val="FFFF00"/>
                </a:solidFill>
                <a:latin typeface="Arial"/>
                <a:cs typeface="Arial"/>
              </a:endParaRPr>
            </a:p>
            <a:p>
              <a:r>
                <a:rPr lang="en-US" sz="2000" b="1" dirty="0">
                  <a:solidFill>
                    <a:srgbClr val="FFFF00"/>
                  </a:solidFill>
                  <a:latin typeface="Arial"/>
                  <a:cs typeface="Arial"/>
                </a:rPr>
                <a:t>30</a:t>
              </a:r>
            </a:p>
            <a:p>
              <a:r>
                <a:rPr lang="en-US" sz="2000" b="1" dirty="0">
                  <a:solidFill>
                    <a:srgbClr val="FFFF00"/>
                  </a:solidFill>
                  <a:latin typeface="Arial"/>
                  <a:cs typeface="Arial"/>
                </a:rPr>
                <a:t>quasi-accidents</a:t>
              </a:r>
            </a:p>
            <a:p>
              <a:endParaRPr lang="en-US" sz="2000" b="1" dirty="0">
                <a:solidFill>
                  <a:srgbClr val="FFFF00"/>
                </a:solidFill>
                <a:latin typeface="Arial"/>
                <a:cs typeface="Arial"/>
              </a:endParaRPr>
            </a:p>
            <a:p>
              <a:endParaRPr lang="en-US" sz="2000" b="1" dirty="0">
                <a:solidFill>
                  <a:srgbClr val="FFFF00"/>
                </a:solidFill>
                <a:latin typeface="Arial"/>
                <a:cs typeface="Arial"/>
              </a:endParaRPr>
            </a:p>
            <a:p>
              <a:endParaRPr lang="en-US" sz="2000" b="1" dirty="0">
                <a:solidFill>
                  <a:srgbClr val="FFFF00"/>
                </a:solidFill>
                <a:latin typeface="Arial"/>
                <a:cs typeface="Arial"/>
              </a:endParaRPr>
            </a:p>
            <a:p>
              <a:pPr algn="ctr"/>
              <a:r>
                <a:rPr lang="en-US" sz="2000" b="1" dirty="0">
                  <a:solidFill>
                    <a:srgbClr val="FFFF00"/>
                  </a:solidFill>
                  <a:latin typeface="Arial"/>
                  <a:cs typeface="Arial"/>
                </a:rPr>
                <a:t>600 deviations &amp; unsafe situations</a:t>
              </a:r>
            </a:p>
            <a:p>
              <a:pPr algn="ctr"/>
              <a:endParaRPr lang="en-US" sz="2000" dirty="0">
                <a:solidFill>
                  <a:srgbClr val="FFFF00"/>
                </a:solidFill>
                <a:latin typeface="Arial"/>
                <a:cs typeface="Arial"/>
              </a:endParaRPr>
            </a:p>
            <a:p>
              <a:endParaRPr lang="en-US" sz="2000" dirty="0">
                <a:solidFill>
                  <a:srgbClr val="FFFF00"/>
                </a:solidFill>
                <a:latin typeface="Arial"/>
                <a:cs typeface="Arial"/>
              </a:endParaRPr>
            </a:p>
          </p:txBody>
        </p:sp>
        <p:cxnSp>
          <p:nvCxnSpPr>
            <p:cNvPr id="12" name="Connecteur droit 11"/>
            <p:cNvCxnSpPr/>
            <p:nvPr/>
          </p:nvCxnSpPr>
          <p:spPr>
            <a:xfrm>
              <a:off x="2195736" y="2564904"/>
              <a:ext cx="864096" cy="0"/>
            </a:xfrm>
            <a:prstGeom prst="line">
              <a:avLst/>
            </a:prstGeom>
            <a:ln>
              <a:solidFill>
                <a:srgbClr val="000090"/>
              </a:solidFill>
            </a:ln>
          </p:spPr>
          <p:style>
            <a:lnRef idx="2">
              <a:schemeClr val="accent1"/>
            </a:lnRef>
            <a:fillRef idx="0">
              <a:schemeClr val="accent1"/>
            </a:fillRef>
            <a:effectRef idx="1">
              <a:schemeClr val="accent1"/>
            </a:effectRef>
            <a:fontRef idx="minor">
              <a:schemeClr val="tx1"/>
            </a:fontRef>
          </p:style>
        </p:cxnSp>
        <p:cxnSp>
          <p:nvCxnSpPr>
            <p:cNvPr id="13" name="Connecteur droit 12"/>
            <p:cNvCxnSpPr/>
            <p:nvPr/>
          </p:nvCxnSpPr>
          <p:spPr>
            <a:xfrm>
              <a:off x="1691680" y="3717032"/>
              <a:ext cx="1872208" cy="0"/>
            </a:xfrm>
            <a:prstGeom prst="line">
              <a:avLst/>
            </a:prstGeom>
            <a:ln>
              <a:solidFill>
                <a:srgbClr val="000090"/>
              </a:solidFill>
            </a:ln>
          </p:spPr>
          <p:style>
            <a:lnRef idx="2">
              <a:schemeClr val="accent1"/>
            </a:lnRef>
            <a:fillRef idx="0">
              <a:schemeClr val="accent1"/>
            </a:fillRef>
            <a:effectRef idx="1">
              <a:schemeClr val="accent1"/>
            </a:effectRef>
            <a:fontRef idx="minor">
              <a:schemeClr val="tx1"/>
            </a:fontRef>
          </p:style>
        </p:cxnSp>
        <p:cxnSp>
          <p:nvCxnSpPr>
            <p:cNvPr id="14" name="Connecteur droit 13"/>
            <p:cNvCxnSpPr/>
            <p:nvPr/>
          </p:nvCxnSpPr>
          <p:spPr>
            <a:xfrm>
              <a:off x="1187624" y="5013176"/>
              <a:ext cx="2952328" cy="0"/>
            </a:xfrm>
            <a:prstGeom prst="line">
              <a:avLst/>
            </a:prstGeom>
            <a:ln>
              <a:solidFill>
                <a:srgbClr val="000090"/>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453771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me 2"/>
          <p:cNvGraphicFramePr/>
          <p:nvPr>
            <p:extLst>
              <p:ext uri="{D42A27DB-BD31-4B8C-83A1-F6EECF244321}">
                <p14:modId xmlns:p14="http://schemas.microsoft.com/office/powerpoint/2010/main" val="2250900977"/>
              </p:ext>
            </p:extLst>
          </p:nvPr>
        </p:nvGraphicFramePr>
        <p:xfrm>
          <a:off x="755576" y="1484784"/>
          <a:ext cx="4824536" cy="49685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Titre 8"/>
          <p:cNvSpPr>
            <a:spLocks noGrp="1"/>
          </p:cNvSpPr>
          <p:nvPr>
            <p:ph type="title"/>
          </p:nvPr>
        </p:nvSpPr>
        <p:spPr>
          <a:xfrm>
            <a:off x="971600" y="32380"/>
            <a:ext cx="7715200" cy="914400"/>
          </a:xfrm>
        </p:spPr>
        <p:txBody>
          <a:bodyPr/>
          <a:lstStyle/>
          <a:p>
            <a:r>
              <a:rPr lang="en-US" dirty="0"/>
              <a:t>The pyramid myth</a:t>
            </a:r>
          </a:p>
        </p:txBody>
      </p:sp>
      <p:sp>
        <p:nvSpPr>
          <p:cNvPr id="11" name="Espace réservé du contenu 10"/>
          <p:cNvSpPr>
            <a:spLocks noGrp="1"/>
          </p:cNvSpPr>
          <p:nvPr>
            <p:ph sz="half" idx="2"/>
          </p:nvPr>
        </p:nvSpPr>
        <p:spPr>
          <a:xfrm>
            <a:off x="5220072" y="1340768"/>
            <a:ext cx="3534544" cy="3083488"/>
          </a:xfrm>
        </p:spPr>
        <p:txBody>
          <a:bodyPr>
            <a:normAutofit fontScale="92500" lnSpcReduction="10000"/>
          </a:bodyPr>
          <a:lstStyle/>
          <a:p>
            <a:r>
              <a:rPr lang="en-US" dirty="0"/>
              <a:t>I</a:t>
            </a:r>
            <a:r>
              <a:rPr lang="en-US" sz="2800" dirty="0"/>
              <a:t>n a complex system, the frequency of rare &amp; catastrophic events does not react in a simple way to changes in the frequency of day to day incidents</a:t>
            </a:r>
          </a:p>
          <a:p>
            <a:endParaRPr lang="en-US" dirty="0"/>
          </a:p>
        </p:txBody>
      </p:sp>
      <p:sp>
        <p:nvSpPr>
          <p:cNvPr id="6" name="Espace réservé du pied de page 2"/>
          <p:cNvSpPr>
            <a:spLocks noGrp="1"/>
          </p:cNvSpPr>
          <p:nvPr>
            <p:ph type="ftr" sz="quarter" idx="3"/>
          </p:nvPr>
        </p:nvSpPr>
        <p:spPr>
          <a:xfrm>
            <a:off x="914400" y="6416675"/>
            <a:ext cx="5562600" cy="365125"/>
          </a:xfrm>
          <a:prstGeom prst="rect">
            <a:avLst/>
          </a:prstGeom>
        </p:spPr>
        <p:txBody>
          <a:bodyPr vert="horz" anchor="b"/>
          <a:lstStyle>
            <a:lvl1pPr algn="r" eaLnBrk="1" latinLnBrk="0" hangingPunct="1">
              <a:defRPr kumimoji="0" sz="1400">
                <a:solidFill>
                  <a:schemeClr val="tx2"/>
                </a:solidFill>
              </a:defRPr>
            </a:lvl1pPr>
            <a:extLst/>
          </a:lstStyle>
          <a:p>
            <a:r>
              <a:rPr lang="fr-FR" dirty="0" err="1"/>
              <a:t>Predicting</a:t>
            </a:r>
            <a:r>
              <a:rPr lang="fr-FR" dirty="0"/>
              <a:t> The Fatal </a:t>
            </a:r>
            <a:r>
              <a:rPr lang="fr-FR" dirty="0" err="1"/>
              <a:t>Flaws</a:t>
            </a:r>
            <a:r>
              <a:rPr lang="fr-FR" dirty="0"/>
              <a:t> – </a:t>
            </a:r>
            <a:r>
              <a:rPr lang="fr-FR" dirty="0" err="1"/>
              <a:t>RAeS</a:t>
            </a:r>
            <a:r>
              <a:rPr lang="fr-FR" dirty="0"/>
              <a:t>-  26-27 </a:t>
            </a:r>
            <a:r>
              <a:rPr lang="fr-FR" dirty="0" err="1"/>
              <a:t>November</a:t>
            </a:r>
            <a:r>
              <a:rPr lang="fr-FR" dirty="0"/>
              <a:t> 2015</a:t>
            </a:r>
          </a:p>
        </p:txBody>
      </p:sp>
    </p:spTree>
    <p:extLst>
      <p:ext uri="{BB962C8B-B14F-4D97-AF65-F5344CB8AC3E}">
        <p14:creationId xmlns:p14="http://schemas.microsoft.com/office/powerpoint/2010/main" val="26761464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BST and Mercer ORC study (2011), along with seven global companies</a:t>
            </a:r>
            <a:endParaRPr lang="fr-FR" dirty="0"/>
          </a:p>
        </p:txBody>
      </p:sp>
      <p:sp>
        <p:nvSpPr>
          <p:cNvPr id="13" name="Espace réservé du pied de page 2"/>
          <p:cNvSpPr>
            <a:spLocks noGrp="1"/>
          </p:cNvSpPr>
          <p:nvPr>
            <p:ph type="ftr" sz="quarter" idx="3"/>
          </p:nvPr>
        </p:nvSpPr>
        <p:spPr>
          <a:xfrm>
            <a:off x="914400" y="6416675"/>
            <a:ext cx="5562600" cy="365125"/>
          </a:xfrm>
          <a:prstGeom prst="rect">
            <a:avLst/>
          </a:prstGeom>
        </p:spPr>
        <p:txBody>
          <a:bodyPr vert="horz" anchor="b"/>
          <a:lstStyle>
            <a:lvl1pPr algn="r" eaLnBrk="1" latinLnBrk="0" hangingPunct="1">
              <a:defRPr kumimoji="0" sz="1400">
                <a:solidFill>
                  <a:schemeClr val="tx2"/>
                </a:solidFill>
              </a:defRPr>
            </a:lvl1pPr>
            <a:extLst/>
          </a:lstStyle>
          <a:p>
            <a:r>
              <a:rPr lang="fr-FR" dirty="0" err="1"/>
              <a:t>Predicting</a:t>
            </a:r>
            <a:r>
              <a:rPr lang="fr-FR" dirty="0"/>
              <a:t> The Fatal </a:t>
            </a:r>
            <a:r>
              <a:rPr lang="fr-FR" dirty="0" err="1"/>
              <a:t>Flaws</a:t>
            </a:r>
            <a:r>
              <a:rPr lang="fr-FR" dirty="0"/>
              <a:t> – </a:t>
            </a:r>
            <a:r>
              <a:rPr lang="fr-FR" dirty="0" err="1"/>
              <a:t>RAeS</a:t>
            </a:r>
            <a:r>
              <a:rPr lang="fr-FR" dirty="0"/>
              <a:t>-  26-27 </a:t>
            </a:r>
            <a:r>
              <a:rPr lang="fr-FR" dirty="0" err="1"/>
              <a:t>November</a:t>
            </a:r>
            <a:r>
              <a:rPr lang="fr-FR" dirty="0"/>
              <a:t> 2015</a:t>
            </a:r>
          </a:p>
        </p:txBody>
      </p:sp>
      <p:grpSp>
        <p:nvGrpSpPr>
          <p:cNvPr id="4" name="Grouper 3"/>
          <p:cNvGrpSpPr/>
          <p:nvPr/>
        </p:nvGrpSpPr>
        <p:grpSpPr>
          <a:xfrm>
            <a:off x="683568" y="2276872"/>
            <a:ext cx="7488832" cy="4392488"/>
            <a:chOff x="-180528" y="1961456"/>
            <a:chExt cx="7488832" cy="4392488"/>
          </a:xfrm>
        </p:grpSpPr>
        <p:grpSp>
          <p:nvGrpSpPr>
            <p:cNvPr id="8" name="Grouper 7"/>
            <p:cNvGrpSpPr/>
            <p:nvPr/>
          </p:nvGrpSpPr>
          <p:grpSpPr>
            <a:xfrm>
              <a:off x="1619672" y="2060848"/>
              <a:ext cx="5400600" cy="4293096"/>
              <a:chOff x="1619672" y="260648"/>
              <a:chExt cx="5400600" cy="4293096"/>
            </a:xfrm>
          </p:grpSpPr>
          <p:cxnSp>
            <p:nvCxnSpPr>
              <p:cNvPr id="5" name="Connecteur droit avec flèche 4"/>
              <p:cNvCxnSpPr/>
              <p:nvPr/>
            </p:nvCxnSpPr>
            <p:spPr>
              <a:xfrm>
                <a:off x="1619672" y="4293096"/>
                <a:ext cx="5400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Connecteur droit avec flèche 6"/>
              <p:cNvCxnSpPr/>
              <p:nvPr/>
            </p:nvCxnSpPr>
            <p:spPr>
              <a:xfrm flipV="1">
                <a:off x="1763688" y="260648"/>
                <a:ext cx="0" cy="429309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9" name="Forme libre 8"/>
            <p:cNvSpPr/>
            <p:nvPr/>
          </p:nvSpPr>
          <p:spPr>
            <a:xfrm>
              <a:off x="1837123" y="2460605"/>
              <a:ext cx="4967125" cy="1895207"/>
            </a:xfrm>
            <a:custGeom>
              <a:avLst/>
              <a:gdLst>
                <a:gd name="connsiteX0" fmla="*/ 0 w 4907213"/>
                <a:gd name="connsiteY0" fmla="*/ 0 h 2355280"/>
                <a:gd name="connsiteX1" fmla="*/ 0 w 4907213"/>
                <a:gd name="connsiteY1" fmla="*/ 0 h 2355280"/>
                <a:gd name="connsiteX2" fmla="*/ 197274 w 4907213"/>
                <a:gd name="connsiteY2" fmla="*/ 12329 h 2355280"/>
                <a:gd name="connsiteX3" fmla="*/ 258923 w 4907213"/>
                <a:gd name="connsiteY3" fmla="*/ 24658 h 2355280"/>
                <a:gd name="connsiteX4" fmla="*/ 295912 w 4907213"/>
                <a:gd name="connsiteY4" fmla="*/ 49316 h 2355280"/>
                <a:gd name="connsiteX5" fmla="*/ 345231 w 4907213"/>
                <a:gd name="connsiteY5" fmla="*/ 135619 h 2355280"/>
                <a:gd name="connsiteX6" fmla="*/ 369890 w 4907213"/>
                <a:gd name="connsiteY6" fmla="*/ 172606 h 2355280"/>
                <a:gd name="connsiteX7" fmla="*/ 419209 w 4907213"/>
                <a:gd name="connsiteY7" fmla="*/ 271238 h 2355280"/>
                <a:gd name="connsiteX8" fmla="*/ 493187 w 4907213"/>
                <a:gd name="connsiteY8" fmla="*/ 320554 h 2355280"/>
                <a:gd name="connsiteX9" fmla="*/ 887737 w 4907213"/>
                <a:gd name="connsiteY9" fmla="*/ 345212 h 2355280"/>
                <a:gd name="connsiteX10" fmla="*/ 961715 w 4907213"/>
                <a:gd name="connsiteY10" fmla="*/ 406857 h 2355280"/>
                <a:gd name="connsiteX11" fmla="*/ 1035693 w 4907213"/>
                <a:gd name="connsiteY11" fmla="*/ 542476 h 2355280"/>
                <a:gd name="connsiteX12" fmla="*/ 1072682 w 4907213"/>
                <a:gd name="connsiteY12" fmla="*/ 567134 h 2355280"/>
                <a:gd name="connsiteX13" fmla="*/ 1195979 w 4907213"/>
                <a:gd name="connsiteY13" fmla="*/ 591792 h 2355280"/>
                <a:gd name="connsiteX14" fmla="*/ 1553539 w 4907213"/>
                <a:gd name="connsiteY14" fmla="*/ 604121 h 2355280"/>
                <a:gd name="connsiteX15" fmla="*/ 1578199 w 4907213"/>
                <a:gd name="connsiteY15" fmla="*/ 628779 h 2355280"/>
                <a:gd name="connsiteX16" fmla="*/ 1627517 w 4907213"/>
                <a:gd name="connsiteY16" fmla="*/ 702753 h 2355280"/>
                <a:gd name="connsiteX17" fmla="*/ 1652177 w 4907213"/>
                <a:gd name="connsiteY17" fmla="*/ 826043 h 2355280"/>
                <a:gd name="connsiteX18" fmla="*/ 1701496 w 4907213"/>
                <a:gd name="connsiteY18" fmla="*/ 838371 h 2355280"/>
                <a:gd name="connsiteX19" fmla="*/ 2083716 w 4907213"/>
                <a:gd name="connsiteY19" fmla="*/ 875358 h 2355280"/>
                <a:gd name="connsiteX20" fmla="*/ 2170023 w 4907213"/>
                <a:gd name="connsiteY20" fmla="*/ 924674 h 2355280"/>
                <a:gd name="connsiteX21" fmla="*/ 2207013 w 4907213"/>
                <a:gd name="connsiteY21" fmla="*/ 949332 h 2355280"/>
                <a:gd name="connsiteX22" fmla="*/ 2244002 w 4907213"/>
                <a:gd name="connsiteY22" fmla="*/ 961661 h 2355280"/>
                <a:gd name="connsiteX23" fmla="*/ 2342639 w 4907213"/>
                <a:gd name="connsiteY23" fmla="*/ 998648 h 2355280"/>
                <a:gd name="connsiteX24" fmla="*/ 2379628 w 4907213"/>
                <a:gd name="connsiteY24" fmla="*/ 1023306 h 2355280"/>
                <a:gd name="connsiteX25" fmla="*/ 2416617 w 4907213"/>
                <a:gd name="connsiteY25" fmla="*/ 1035635 h 2355280"/>
                <a:gd name="connsiteX26" fmla="*/ 2428947 w 4907213"/>
                <a:gd name="connsiteY26" fmla="*/ 1072622 h 2355280"/>
                <a:gd name="connsiteX27" fmla="*/ 2465936 w 4907213"/>
                <a:gd name="connsiteY27" fmla="*/ 1158925 h 2355280"/>
                <a:gd name="connsiteX28" fmla="*/ 2502925 w 4907213"/>
                <a:gd name="connsiteY28" fmla="*/ 1171254 h 2355280"/>
                <a:gd name="connsiteX29" fmla="*/ 2613892 w 4907213"/>
                <a:gd name="connsiteY29" fmla="*/ 1195912 h 2355280"/>
                <a:gd name="connsiteX30" fmla="*/ 2675540 w 4907213"/>
                <a:gd name="connsiteY30" fmla="*/ 1220570 h 2355280"/>
                <a:gd name="connsiteX31" fmla="*/ 2724859 w 4907213"/>
                <a:gd name="connsiteY31" fmla="*/ 1232899 h 2355280"/>
                <a:gd name="connsiteX32" fmla="*/ 2761848 w 4907213"/>
                <a:gd name="connsiteY32" fmla="*/ 1245228 h 2355280"/>
                <a:gd name="connsiteX33" fmla="*/ 2786508 w 4907213"/>
                <a:gd name="connsiteY33" fmla="*/ 1269886 h 2355280"/>
                <a:gd name="connsiteX34" fmla="*/ 2983782 w 4907213"/>
                <a:gd name="connsiteY34" fmla="*/ 1269886 h 2355280"/>
                <a:gd name="connsiteX35" fmla="*/ 3156398 w 4907213"/>
                <a:gd name="connsiteY35" fmla="*/ 1269886 h 2355280"/>
                <a:gd name="connsiteX36" fmla="*/ 3181057 w 4907213"/>
                <a:gd name="connsiteY36" fmla="*/ 1343860 h 2355280"/>
                <a:gd name="connsiteX37" fmla="*/ 3218046 w 4907213"/>
                <a:gd name="connsiteY37" fmla="*/ 1368518 h 2355280"/>
                <a:gd name="connsiteX38" fmla="*/ 3242706 w 4907213"/>
                <a:gd name="connsiteY38" fmla="*/ 1467150 h 2355280"/>
                <a:gd name="connsiteX39" fmla="*/ 3279695 w 4907213"/>
                <a:gd name="connsiteY39" fmla="*/ 1491808 h 2355280"/>
                <a:gd name="connsiteX40" fmla="*/ 3329014 w 4907213"/>
                <a:gd name="connsiteY40" fmla="*/ 1504137 h 2355280"/>
                <a:gd name="connsiteX41" fmla="*/ 3439981 w 4907213"/>
                <a:gd name="connsiteY41" fmla="*/ 1541124 h 2355280"/>
                <a:gd name="connsiteX42" fmla="*/ 3501629 w 4907213"/>
                <a:gd name="connsiteY42" fmla="*/ 1578111 h 2355280"/>
                <a:gd name="connsiteX43" fmla="*/ 3538618 w 4907213"/>
                <a:gd name="connsiteY43" fmla="*/ 1590440 h 2355280"/>
                <a:gd name="connsiteX44" fmla="*/ 3600267 w 4907213"/>
                <a:gd name="connsiteY44" fmla="*/ 1639756 h 2355280"/>
                <a:gd name="connsiteX45" fmla="*/ 3637256 w 4907213"/>
                <a:gd name="connsiteY45" fmla="*/ 1652085 h 2355280"/>
                <a:gd name="connsiteX46" fmla="*/ 3686574 w 4907213"/>
                <a:gd name="connsiteY46" fmla="*/ 1689072 h 2355280"/>
                <a:gd name="connsiteX47" fmla="*/ 3723563 w 4907213"/>
                <a:gd name="connsiteY47" fmla="*/ 1701401 h 2355280"/>
                <a:gd name="connsiteX48" fmla="*/ 3760552 w 4907213"/>
                <a:gd name="connsiteY48" fmla="*/ 1726059 h 2355280"/>
                <a:gd name="connsiteX49" fmla="*/ 3785212 w 4907213"/>
                <a:gd name="connsiteY49" fmla="*/ 1775375 h 2355280"/>
                <a:gd name="connsiteX50" fmla="*/ 3797541 w 4907213"/>
                <a:gd name="connsiteY50" fmla="*/ 1812362 h 2355280"/>
                <a:gd name="connsiteX51" fmla="*/ 3859190 w 4907213"/>
                <a:gd name="connsiteY51" fmla="*/ 1861678 h 2355280"/>
                <a:gd name="connsiteX52" fmla="*/ 4031805 w 4907213"/>
                <a:gd name="connsiteY52" fmla="*/ 1898665 h 2355280"/>
                <a:gd name="connsiteX53" fmla="*/ 4142772 w 4907213"/>
                <a:gd name="connsiteY53" fmla="*/ 1923323 h 2355280"/>
                <a:gd name="connsiteX54" fmla="*/ 4179762 w 4907213"/>
                <a:gd name="connsiteY54" fmla="*/ 1984967 h 2355280"/>
                <a:gd name="connsiteX55" fmla="*/ 4253740 w 4907213"/>
                <a:gd name="connsiteY55" fmla="*/ 2046612 h 2355280"/>
                <a:gd name="connsiteX56" fmla="*/ 4327718 w 4907213"/>
                <a:gd name="connsiteY56" fmla="*/ 2120586 h 2355280"/>
                <a:gd name="connsiteX57" fmla="*/ 4401696 w 4907213"/>
                <a:gd name="connsiteY57" fmla="*/ 2169902 h 2355280"/>
                <a:gd name="connsiteX58" fmla="*/ 4635960 w 4907213"/>
                <a:gd name="connsiteY58" fmla="*/ 2182231 h 2355280"/>
                <a:gd name="connsiteX59" fmla="*/ 4709938 w 4907213"/>
                <a:gd name="connsiteY59" fmla="*/ 2231547 h 2355280"/>
                <a:gd name="connsiteX60" fmla="*/ 4734597 w 4907213"/>
                <a:gd name="connsiteY60" fmla="*/ 2268534 h 2355280"/>
                <a:gd name="connsiteX61" fmla="*/ 4783916 w 4907213"/>
                <a:gd name="connsiteY61" fmla="*/ 2293192 h 2355280"/>
                <a:gd name="connsiteX62" fmla="*/ 4894883 w 4907213"/>
                <a:gd name="connsiteY62" fmla="*/ 2354837 h 2355280"/>
                <a:gd name="connsiteX63" fmla="*/ 4907213 w 4907213"/>
                <a:gd name="connsiteY63" fmla="*/ 2354837 h 2355280"/>
                <a:gd name="connsiteX64" fmla="*/ 4907213 w 4907213"/>
                <a:gd name="connsiteY64" fmla="*/ 2354837 h 235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4907213" h="2355280">
                  <a:moveTo>
                    <a:pt x="0" y="0"/>
                  </a:moveTo>
                  <a:lnTo>
                    <a:pt x="0" y="0"/>
                  </a:lnTo>
                  <a:cubicBezTo>
                    <a:pt x="65758" y="4110"/>
                    <a:pt x="131684" y="6083"/>
                    <a:pt x="197274" y="12329"/>
                  </a:cubicBezTo>
                  <a:cubicBezTo>
                    <a:pt x="218136" y="14316"/>
                    <a:pt x="239301" y="17300"/>
                    <a:pt x="258923" y="24658"/>
                  </a:cubicBezTo>
                  <a:cubicBezTo>
                    <a:pt x="272798" y="29861"/>
                    <a:pt x="283582" y="41097"/>
                    <a:pt x="295912" y="49316"/>
                  </a:cubicBezTo>
                  <a:cubicBezTo>
                    <a:pt x="355990" y="139429"/>
                    <a:pt x="282658" y="26123"/>
                    <a:pt x="345231" y="135619"/>
                  </a:cubicBezTo>
                  <a:cubicBezTo>
                    <a:pt x="352583" y="148484"/>
                    <a:pt x="363872" y="159065"/>
                    <a:pt x="369890" y="172606"/>
                  </a:cubicBezTo>
                  <a:cubicBezTo>
                    <a:pt x="396355" y="232150"/>
                    <a:pt x="377006" y="239587"/>
                    <a:pt x="419209" y="271238"/>
                  </a:cubicBezTo>
                  <a:cubicBezTo>
                    <a:pt x="442919" y="289019"/>
                    <a:pt x="463608" y="318705"/>
                    <a:pt x="493187" y="320554"/>
                  </a:cubicBezTo>
                  <a:lnTo>
                    <a:pt x="887737" y="345212"/>
                  </a:lnTo>
                  <a:cubicBezTo>
                    <a:pt x="913756" y="362557"/>
                    <a:pt x="944227" y="379378"/>
                    <a:pt x="961715" y="406857"/>
                  </a:cubicBezTo>
                  <a:cubicBezTo>
                    <a:pt x="961842" y="407057"/>
                    <a:pt x="1013143" y="519928"/>
                    <a:pt x="1035693" y="542476"/>
                  </a:cubicBezTo>
                  <a:cubicBezTo>
                    <a:pt x="1046171" y="552954"/>
                    <a:pt x="1059428" y="560507"/>
                    <a:pt x="1072682" y="567134"/>
                  </a:cubicBezTo>
                  <a:cubicBezTo>
                    <a:pt x="1104320" y="582952"/>
                    <a:pt x="1170421" y="590372"/>
                    <a:pt x="1195979" y="591792"/>
                  </a:cubicBezTo>
                  <a:cubicBezTo>
                    <a:pt x="1315053" y="598407"/>
                    <a:pt x="1434352" y="600011"/>
                    <a:pt x="1553539" y="604121"/>
                  </a:cubicBezTo>
                  <a:cubicBezTo>
                    <a:pt x="1561759" y="612340"/>
                    <a:pt x="1571224" y="619480"/>
                    <a:pt x="1578199" y="628779"/>
                  </a:cubicBezTo>
                  <a:cubicBezTo>
                    <a:pt x="1595981" y="652487"/>
                    <a:pt x="1627517" y="702753"/>
                    <a:pt x="1627517" y="702753"/>
                  </a:cubicBezTo>
                  <a:cubicBezTo>
                    <a:pt x="1635737" y="743850"/>
                    <a:pt x="1611517" y="815880"/>
                    <a:pt x="1652177" y="826043"/>
                  </a:cubicBezTo>
                  <a:cubicBezTo>
                    <a:pt x="1668617" y="830152"/>
                    <a:pt x="1684660" y="836447"/>
                    <a:pt x="1701496" y="838371"/>
                  </a:cubicBezTo>
                  <a:cubicBezTo>
                    <a:pt x="1828670" y="852904"/>
                    <a:pt x="2083716" y="875358"/>
                    <a:pt x="2083716" y="875358"/>
                  </a:cubicBezTo>
                  <a:cubicBezTo>
                    <a:pt x="2128378" y="942349"/>
                    <a:pt x="2081995" y="891666"/>
                    <a:pt x="2170023" y="924674"/>
                  </a:cubicBezTo>
                  <a:cubicBezTo>
                    <a:pt x="2183898" y="929877"/>
                    <a:pt x="2193759" y="942705"/>
                    <a:pt x="2207013" y="949332"/>
                  </a:cubicBezTo>
                  <a:cubicBezTo>
                    <a:pt x="2218638" y="955144"/>
                    <a:pt x="2232377" y="955849"/>
                    <a:pt x="2244002" y="961661"/>
                  </a:cubicBezTo>
                  <a:cubicBezTo>
                    <a:pt x="2328665" y="1003990"/>
                    <a:pt x="2223699" y="974861"/>
                    <a:pt x="2342639" y="998648"/>
                  </a:cubicBezTo>
                  <a:cubicBezTo>
                    <a:pt x="2354969" y="1006867"/>
                    <a:pt x="2366374" y="1016679"/>
                    <a:pt x="2379628" y="1023306"/>
                  </a:cubicBezTo>
                  <a:cubicBezTo>
                    <a:pt x="2391253" y="1029118"/>
                    <a:pt x="2407427" y="1026445"/>
                    <a:pt x="2416617" y="1035635"/>
                  </a:cubicBezTo>
                  <a:cubicBezTo>
                    <a:pt x="2425807" y="1044824"/>
                    <a:pt x="2425795" y="1060014"/>
                    <a:pt x="2428947" y="1072622"/>
                  </a:cubicBezTo>
                  <a:cubicBezTo>
                    <a:pt x="2439481" y="1114757"/>
                    <a:pt x="2428718" y="1136596"/>
                    <a:pt x="2465936" y="1158925"/>
                  </a:cubicBezTo>
                  <a:cubicBezTo>
                    <a:pt x="2477081" y="1165611"/>
                    <a:pt x="2490316" y="1168102"/>
                    <a:pt x="2502925" y="1171254"/>
                  </a:cubicBezTo>
                  <a:cubicBezTo>
                    <a:pt x="2539685" y="1180443"/>
                    <a:pt x="2577459" y="1185503"/>
                    <a:pt x="2613892" y="1195912"/>
                  </a:cubicBezTo>
                  <a:cubicBezTo>
                    <a:pt x="2635173" y="1201992"/>
                    <a:pt x="2654543" y="1213572"/>
                    <a:pt x="2675540" y="1220570"/>
                  </a:cubicBezTo>
                  <a:cubicBezTo>
                    <a:pt x="2691616" y="1225928"/>
                    <a:pt x="2708565" y="1228244"/>
                    <a:pt x="2724859" y="1232899"/>
                  </a:cubicBezTo>
                  <a:cubicBezTo>
                    <a:pt x="2737356" y="1236469"/>
                    <a:pt x="2749518" y="1241118"/>
                    <a:pt x="2761848" y="1245228"/>
                  </a:cubicBezTo>
                  <a:cubicBezTo>
                    <a:pt x="2770068" y="1253447"/>
                    <a:pt x="2776111" y="1264688"/>
                    <a:pt x="2786508" y="1269886"/>
                  </a:cubicBezTo>
                  <a:cubicBezTo>
                    <a:pt x="2842126" y="1297693"/>
                    <a:pt x="2940763" y="1273471"/>
                    <a:pt x="2983782" y="1269886"/>
                  </a:cubicBezTo>
                  <a:cubicBezTo>
                    <a:pt x="3042001" y="1250481"/>
                    <a:pt x="3084099" y="1230958"/>
                    <a:pt x="3156398" y="1269886"/>
                  </a:cubicBezTo>
                  <a:cubicBezTo>
                    <a:pt x="3179283" y="1282208"/>
                    <a:pt x="3159430" y="1329443"/>
                    <a:pt x="3181057" y="1343860"/>
                  </a:cubicBezTo>
                  <a:lnTo>
                    <a:pt x="3218046" y="1368518"/>
                  </a:lnTo>
                  <a:cubicBezTo>
                    <a:pt x="3218660" y="1371589"/>
                    <a:pt x="3232595" y="1454513"/>
                    <a:pt x="3242706" y="1467150"/>
                  </a:cubicBezTo>
                  <a:cubicBezTo>
                    <a:pt x="3251963" y="1478721"/>
                    <a:pt x="3266075" y="1485971"/>
                    <a:pt x="3279695" y="1491808"/>
                  </a:cubicBezTo>
                  <a:cubicBezTo>
                    <a:pt x="3295271" y="1498483"/>
                    <a:pt x="3312574" y="1500027"/>
                    <a:pt x="3329014" y="1504137"/>
                  </a:cubicBezTo>
                  <a:cubicBezTo>
                    <a:pt x="3420938" y="1565416"/>
                    <a:pt x="3293800" y="1487970"/>
                    <a:pt x="3439981" y="1541124"/>
                  </a:cubicBezTo>
                  <a:cubicBezTo>
                    <a:pt x="3462502" y="1549313"/>
                    <a:pt x="3480195" y="1567394"/>
                    <a:pt x="3501629" y="1578111"/>
                  </a:cubicBezTo>
                  <a:cubicBezTo>
                    <a:pt x="3513254" y="1583923"/>
                    <a:pt x="3526993" y="1584628"/>
                    <a:pt x="3538618" y="1590440"/>
                  </a:cubicBezTo>
                  <a:cubicBezTo>
                    <a:pt x="3686679" y="1664466"/>
                    <a:pt x="3485584" y="1570951"/>
                    <a:pt x="3600267" y="1639756"/>
                  </a:cubicBezTo>
                  <a:cubicBezTo>
                    <a:pt x="3611412" y="1646442"/>
                    <a:pt x="3624926" y="1647975"/>
                    <a:pt x="3637256" y="1652085"/>
                  </a:cubicBezTo>
                  <a:cubicBezTo>
                    <a:pt x="3653695" y="1664414"/>
                    <a:pt x="3668732" y="1678877"/>
                    <a:pt x="3686574" y="1689072"/>
                  </a:cubicBezTo>
                  <a:cubicBezTo>
                    <a:pt x="3697858" y="1695520"/>
                    <a:pt x="3711938" y="1695589"/>
                    <a:pt x="3723563" y="1701401"/>
                  </a:cubicBezTo>
                  <a:cubicBezTo>
                    <a:pt x="3736817" y="1708028"/>
                    <a:pt x="3748222" y="1717840"/>
                    <a:pt x="3760552" y="1726059"/>
                  </a:cubicBezTo>
                  <a:cubicBezTo>
                    <a:pt x="3768772" y="1742498"/>
                    <a:pt x="3777972" y="1758482"/>
                    <a:pt x="3785212" y="1775375"/>
                  </a:cubicBezTo>
                  <a:cubicBezTo>
                    <a:pt x="3790332" y="1787320"/>
                    <a:pt x="3790854" y="1801218"/>
                    <a:pt x="3797541" y="1812362"/>
                  </a:cubicBezTo>
                  <a:cubicBezTo>
                    <a:pt x="3806188" y="1826773"/>
                    <a:pt x="3846298" y="1856990"/>
                    <a:pt x="3859190" y="1861678"/>
                  </a:cubicBezTo>
                  <a:cubicBezTo>
                    <a:pt x="3917408" y="1882847"/>
                    <a:pt x="3972103" y="1887811"/>
                    <a:pt x="4031805" y="1898665"/>
                  </a:cubicBezTo>
                  <a:cubicBezTo>
                    <a:pt x="4089202" y="1909100"/>
                    <a:pt x="4089997" y="1910130"/>
                    <a:pt x="4142772" y="1923323"/>
                  </a:cubicBezTo>
                  <a:cubicBezTo>
                    <a:pt x="4219565" y="2000106"/>
                    <a:pt x="4115745" y="1888948"/>
                    <a:pt x="4179762" y="1984967"/>
                  </a:cubicBezTo>
                  <a:cubicBezTo>
                    <a:pt x="4210428" y="2030963"/>
                    <a:pt x="4216522" y="2013531"/>
                    <a:pt x="4253740" y="2046612"/>
                  </a:cubicBezTo>
                  <a:cubicBezTo>
                    <a:pt x="4279805" y="2069779"/>
                    <a:pt x="4298702" y="2101243"/>
                    <a:pt x="4327718" y="2120586"/>
                  </a:cubicBezTo>
                  <a:cubicBezTo>
                    <a:pt x="4352377" y="2137025"/>
                    <a:pt x="4372101" y="2168344"/>
                    <a:pt x="4401696" y="2169902"/>
                  </a:cubicBezTo>
                  <a:lnTo>
                    <a:pt x="4635960" y="2182231"/>
                  </a:lnTo>
                  <a:cubicBezTo>
                    <a:pt x="4675827" y="2202163"/>
                    <a:pt x="4684835" y="2200170"/>
                    <a:pt x="4709938" y="2231547"/>
                  </a:cubicBezTo>
                  <a:cubicBezTo>
                    <a:pt x="4719195" y="2243117"/>
                    <a:pt x="4723213" y="2259048"/>
                    <a:pt x="4734597" y="2268534"/>
                  </a:cubicBezTo>
                  <a:cubicBezTo>
                    <a:pt x="4748717" y="2280300"/>
                    <a:pt x="4768155" y="2283736"/>
                    <a:pt x="4783916" y="2293192"/>
                  </a:cubicBezTo>
                  <a:cubicBezTo>
                    <a:pt x="4849511" y="2332547"/>
                    <a:pt x="4838197" y="2340666"/>
                    <a:pt x="4894883" y="2354837"/>
                  </a:cubicBezTo>
                  <a:cubicBezTo>
                    <a:pt x="4898870" y="2355834"/>
                    <a:pt x="4903103" y="2354837"/>
                    <a:pt x="4907213" y="2354837"/>
                  </a:cubicBezTo>
                  <a:lnTo>
                    <a:pt x="4907213" y="2354837"/>
                  </a:lnTo>
                </a:path>
              </a:pathLst>
            </a:cu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orme libre 9"/>
            <p:cNvSpPr/>
            <p:nvPr/>
          </p:nvSpPr>
          <p:spPr>
            <a:xfrm>
              <a:off x="1907704" y="5075892"/>
              <a:ext cx="4896544" cy="715081"/>
            </a:xfrm>
            <a:custGeom>
              <a:avLst/>
              <a:gdLst>
                <a:gd name="connsiteX0" fmla="*/ 0 w 4746927"/>
                <a:gd name="connsiteY0" fmla="*/ 715081 h 715081"/>
                <a:gd name="connsiteX1" fmla="*/ 0 w 4746927"/>
                <a:gd name="connsiteY1" fmla="*/ 715081 h 715081"/>
                <a:gd name="connsiteX2" fmla="*/ 123296 w 4746927"/>
                <a:gd name="connsiteY2" fmla="*/ 628778 h 715081"/>
                <a:gd name="connsiteX3" fmla="*/ 197275 w 4746927"/>
                <a:gd name="connsiteY3" fmla="*/ 591791 h 715081"/>
                <a:gd name="connsiteX4" fmla="*/ 308242 w 4746927"/>
                <a:gd name="connsiteY4" fmla="*/ 579462 h 715081"/>
                <a:gd name="connsiteX5" fmla="*/ 406879 w 4746927"/>
                <a:gd name="connsiteY5" fmla="*/ 567134 h 715081"/>
                <a:gd name="connsiteX6" fmla="*/ 517846 w 4746927"/>
                <a:gd name="connsiteY6" fmla="*/ 542476 h 715081"/>
                <a:gd name="connsiteX7" fmla="*/ 579495 w 4746927"/>
                <a:gd name="connsiteY7" fmla="*/ 530147 h 715081"/>
                <a:gd name="connsiteX8" fmla="*/ 924726 w 4746927"/>
                <a:gd name="connsiteY8" fmla="*/ 517818 h 715081"/>
                <a:gd name="connsiteX9" fmla="*/ 1417913 w 4746927"/>
                <a:gd name="connsiteY9" fmla="*/ 505489 h 715081"/>
                <a:gd name="connsiteX10" fmla="*/ 1553539 w 4746927"/>
                <a:gd name="connsiteY10" fmla="*/ 480831 h 715081"/>
                <a:gd name="connsiteX11" fmla="*/ 1590529 w 4746927"/>
                <a:gd name="connsiteY11" fmla="*/ 468502 h 715081"/>
                <a:gd name="connsiteX12" fmla="*/ 1787803 w 4746927"/>
                <a:gd name="connsiteY12" fmla="*/ 443844 h 715081"/>
                <a:gd name="connsiteX13" fmla="*/ 1861782 w 4746927"/>
                <a:gd name="connsiteY13" fmla="*/ 419186 h 715081"/>
                <a:gd name="connsiteX14" fmla="*/ 1972749 w 4746927"/>
                <a:gd name="connsiteY14" fmla="*/ 406857 h 715081"/>
                <a:gd name="connsiteX15" fmla="*/ 2034397 w 4746927"/>
                <a:gd name="connsiteY15" fmla="*/ 394528 h 715081"/>
                <a:gd name="connsiteX16" fmla="*/ 2404288 w 4746927"/>
                <a:gd name="connsiteY16" fmla="*/ 369870 h 715081"/>
                <a:gd name="connsiteX17" fmla="*/ 2490595 w 4746927"/>
                <a:gd name="connsiteY17" fmla="*/ 357541 h 715081"/>
                <a:gd name="connsiteX18" fmla="*/ 2589233 w 4746927"/>
                <a:gd name="connsiteY18" fmla="*/ 332883 h 715081"/>
                <a:gd name="connsiteX19" fmla="*/ 2872815 w 4746927"/>
                <a:gd name="connsiteY19" fmla="*/ 320554 h 715081"/>
                <a:gd name="connsiteX20" fmla="*/ 2909804 w 4746927"/>
                <a:gd name="connsiteY20" fmla="*/ 295896 h 715081"/>
                <a:gd name="connsiteX21" fmla="*/ 2934464 w 4746927"/>
                <a:gd name="connsiteY21" fmla="*/ 271238 h 715081"/>
                <a:gd name="connsiteX22" fmla="*/ 3082420 w 4746927"/>
                <a:gd name="connsiteY22" fmla="*/ 246580 h 715081"/>
                <a:gd name="connsiteX23" fmla="*/ 3181057 w 4746927"/>
                <a:gd name="connsiteY23" fmla="*/ 221922 h 715081"/>
                <a:gd name="connsiteX24" fmla="*/ 3390662 w 4746927"/>
                <a:gd name="connsiteY24" fmla="*/ 246580 h 715081"/>
                <a:gd name="connsiteX25" fmla="*/ 3464640 w 4746927"/>
                <a:gd name="connsiteY25" fmla="*/ 283567 h 715081"/>
                <a:gd name="connsiteX26" fmla="*/ 3501629 w 4746927"/>
                <a:gd name="connsiteY26" fmla="*/ 295896 h 715081"/>
                <a:gd name="connsiteX27" fmla="*/ 3686574 w 4746927"/>
                <a:gd name="connsiteY27" fmla="*/ 258909 h 715081"/>
                <a:gd name="connsiteX28" fmla="*/ 3723563 w 4746927"/>
                <a:gd name="connsiteY28" fmla="*/ 234251 h 715081"/>
                <a:gd name="connsiteX29" fmla="*/ 3748223 w 4746927"/>
                <a:gd name="connsiteY29" fmla="*/ 209593 h 715081"/>
                <a:gd name="connsiteX30" fmla="*/ 3846860 w 4746927"/>
                <a:gd name="connsiteY30" fmla="*/ 184935 h 715081"/>
                <a:gd name="connsiteX31" fmla="*/ 3896179 w 4746927"/>
                <a:gd name="connsiteY31" fmla="*/ 172606 h 715081"/>
                <a:gd name="connsiteX32" fmla="*/ 3970157 w 4746927"/>
                <a:gd name="connsiteY32" fmla="*/ 160277 h 715081"/>
                <a:gd name="connsiteX33" fmla="*/ 4007146 w 4746927"/>
                <a:gd name="connsiteY33" fmla="*/ 147948 h 715081"/>
                <a:gd name="connsiteX34" fmla="*/ 4105784 w 4746927"/>
                <a:gd name="connsiteY34" fmla="*/ 98632 h 715081"/>
                <a:gd name="connsiteX35" fmla="*/ 4179762 w 4746927"/>
                <a:gd name="connsiteY35" fmla="*/ 86303 h 715081"/>
                <a:gd name="connsiteX36" fmla="*/ 4290729 w 4746927"/>
                <a:gd name="connsiteY36" fmla="*/ 61645 h 715081"/>
                <a:gd name="connsiteX37" fmla="*/ 4524993 w 4746927"/>
                <a:gd name="connsiteY37" fmla="*/ 49316 h 715081"/>
                <a:gd name="connsiteX38" fmla="*/ 4623630 w 4746927"/>
                <a:gd name="connsiteY38" fmla="*/ 36987 h 715081"/>
                <a:gd name="connsiteX39" fmla="*/ 4660619 w 4746927"/>
                <a:gd name="connsiteY39" fmla="*/ 12329 h 715081"/>
                <a:gd name="connsiteX40" fmla="*/ 4709938 w 4746927"/>
                <a:gd name="connsiteY40" fmla="*/ 0 h 715081"/>
                <a:gd name="connsiteX41" fmla="*/ 4722268 w 4746927"/>
                <a:gd name="connsiteY41" fmla="*/ 24658 h 715081"/>
                <a:gd name="connsiteX42" fmla="*/ 4746927 w 4746927"/>
                <a:gd name="connsiteY42" fmla="*/ 24658 h 715081"/>
                <a:gd name="connsiteX43" fmla="*/ 4746927 w 4746927"/>
                <a:gd name="connsiteY43" fmla="*/ 24658 h 715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746927" h="715081">
                  <a:moveTo>
                    <a:pt x="0" y="715081"/>
                  </a:moveTo>
                  <a:lnTo>
                    <a:pt x="0" y="715081"/>
                  </a:lnTo>
                  <a:cubicBezTo>
                    <a:pt x="195403" y="547600"/>
                    <a:pt x="16325" y="682261"/>
                    <a:pt x="123296" y="628778"/>
                  </a:cubicBezTo>
                  <a:cubicBezTo>
                    <a:pt x="165901" y="607476"/>
                    <a:pt x="150786" y="599539"/>
                    <a:pt x="197275" y="591791"/>
                  </a:cubicBezTo>
                  <a:cubicBezTo>
                    <a:pt x="233985" y="585673"/>
                    <a:pt x="271280" y="583810"/>
                    <a:pt x="308242" y="579462"/>
                  </a:cubicBezTo>
                  <a:cubicBezTo>
                    <a:pt x="341150" y="575591"/>
                    <a:pt x="374129" y="572172"/>
                    <a:pt x="406879" y="567134"/>
                  </a:cubicBezTo>
                  <a:cubicBezTo>
                    <a:pt x="467309" y="557838"/>
                    <a:pt x="462618" y="554748"/>
                    <a:pt x="517846" y="542476"/>
                  </a:cubicBezTo>
                  <a:cubicBezTo>
                    <a:pt x="538304" y="537930"/>
                    <a:pt x="558577" y="531415"/>
                    <a:pt x="579495" y="530147"/>
                  </a:cubicBezTo>
                  <a:cubicBezTo>
                    <a:pt x="694434" y="523181"/>
                    <a:pt x="809625" y="521203"/>
                    <a:pt x="924726" y="517818"/>
                  </a:cubicBezTo>
                  <a:lnTo>
                    <a:pt x="1417913" y="505489"/>
                  </a:lnTo>
                  <a:cubicBezTo>
                    <a:pt x="1450893" y="499993"/>
                    <a:pt x="1519072" y="489447"/>
                    <a:pt x="1553539" y="480831"/>
                  </a:cubicBezTo>
                  <a:cubicBezTo>
                    <a:pt x="1566148" y="477679"/>
                    <a:pt x="1577683" y="470478"/>
                    <a:pt x="1590529" y="468502"/>
                  </a:cubicBezTo>
                  <a:cubicBezTo>
                    <a:pt x="1657411" y="458213"/>
                    <a:pt x="1722284" y="460223"/>
                    <a:pt x="1787803" y="443844"/>
                  </a:cubicBezTo>
                  <a:cubicBezTo>
                    <a:pt x="1813020" y="437540"/>
                    <a:pt x="1835948" y="422056"/>
                    <a:pt x="1861782" y="419186"/>
                  </a:cubicBezTo>
                  <a:cubicBezTo>
                    <a:pt x="1898771" y="415076"/>
                    <a:pt x="1935906" y="412120"/>
                    <a:pt x="1972749" y="406857"/>
                  </a:cubicBezTo>
                  <a:cubicBezTo>
                    <a:pt x="1993495" y="403893"/>
                    <a:pt x="2013603" y="397127"/>
                    <a:pt x="2034397" y="394528"/>
                  </a:cubicBezTo>
                  <a:cubicBezTo>
                    <a:pt x="2147323" y="380413"/>
                    <a:pt x="2297939" y="375467"/>
                    <a:pt x="2404288" y="369870"/>
                  </a:cubicBezTo>
                  <a:cubicBezTo>
                    <a:pt x="2433057" y="365760"/>
                    <a:pt x="2462098" y="363240"/>
                    <a:pt x="2490595" y="357541"/>
                  </a:cubicBezTo>
                  <a:cubicBezTo>
                    <a:pt x="2560306" y="343599"/>
                    <a:pt x="2494135" y="339675"/>
                    <a:pt x="2589233" y="332883"/>
                  </a:cubicBezTo>
                  <a:cubicBezTo>
                    <a:pt x="2683609" y="326142"/>
                    <a:pt x="2778288" y="324664"/>
                    <a:pt x="2872815" y="320554"/>
                  </a:cubicBezTo>
                  <a:cubicBezTo>
                    <a:pt x="2885145" y="312335"/>
                    <a:pt x="2898233" y="305152"/>
                    <a:pt x="2909804" y="295896"/>
                  </a:cubicBezTo>
                  <a:cubicBezTo>
                    <a:pt x="2918881" y="288635"/>
                    <a:pt x="2924067" y="276436"/>
                    <a:pt x="2934464" y="271238"/>
                  </a:cubicBezTo>
                  <a:cubicBezTo>
                    <a:pt x="2962013" y="257464"/>
                    <a:pt x="3072392" y="248123"/>
                    <a:pt x="3082420" y="246580"/>
                  </a:cubicBezTo>
                  <a:cubicBezTo>
                    <a:pt x="3137683" y="238078"/>
                    <a:pt x="3136051" y="236923"/>
                    <a:pt x="3181057" y="221922"/>
                  </a:cubicBezTo>
                  <a:cubicBezTo>
                    <a:pt x="3250925" y="230141"/>
                    <a:pt x="3321090" y="236145"/>
                    <a:pt x="3390662" y="246580"/>
                  </a:cubicBezTo>
                  <a:cubicBezTo>
                    <a:pt x="3434935" y="253221"/>
                    <a:pt x="3424560" y="263528"/>
                    <a:pt x="3464640" y="283567"/>
                  </a:cubicBezTo>
                  <a:cubicBezTo>
                    <a:pt x="3476265" y="289379"/>
                    <a:pt x="3489299" y="291786"/>
                    <a:pt x="3501629" y="295896"/>
                  </a:cubicBezTo>
                  <a:cubicBezTo>
                    <a:pt x="3544546" y="291128"/>
                    <a:pt x="3642860" y="288050"/>
                    <a:pt x="3686574" y="258909"/>
                  </a:cubicBezTo>
                  <a:cubicBezTo>
                    <a:pt x="3698904" y="250690"/>
                    <a:pt x="3711992" y="243507"/>
                    <a:pt x="3723563" y="234251"/>
                  </a:cubicBezTo>
                  <a:cubicBezTo>
                    <a:pt x="3732640" y="226990"/>
                    <a:pt x="3737430" y="213910"/>
                    <a:pt x="3748223" y="209593"/>
                  </a:cubicBezTo>
                  <a:cubicBezTo>
                    <a:pt x="3779690" y="197007"/>
                    <a:pt x="3813981" y="193154"/>
                    <a:pt x="3846860" y="184935"/>
                  </a:cubicBezTo>
                  <a:cubicBezTo>
                    <a:pt x="3863300" y="180825"/>
                    <a:pt x="3879464" y="175392"/>
                    <a:pt x="3896179" y="172606"/>
                  </a:cubicBezTo>
                  <a:cubicBezTo>
                    <a:pt x="3920838" y="168496"/>
                    <a:pt x="3945753" y="165700"/>
                    <a:pt x="3970157" y="160277"/>
                  </a:cubicBezTo>
                  <a:cubicBezTo>
                    <a:pt x="3982844" y="157458"/>
                    <a:pt x="3995314" y="153326"/>
                    <a:pt x="4007146" y="147948"/>
                  </a:cubicBezTo>
                  <a:cubicBezTo>
                    <a:pt x="4040611" y="132737"/>
                    <a:pt x="4069524" y="104675"/>
                    <a:pt x="4105784" y="98632"/>
                  </a:cubicBezTo>
                  <a:cubicBezTo>
                    <a:pt x="4130443" y="94522"/>
                    <a:pt x="4155248" y="91206"/>
                    <a:pt x="4179762" y="86303"/>
                  </a:cubicBezTo>
                  <a:cubicBezTo>
                    <a:pt x="4215979" y="79060"/>
                    <a:pt x="4253810" y="64721"/>
                    <a:pt x="4290729" y="61645"/>
                  </a:cubicBezTo>
                  <a:cubicBezTo>
                    <a:pt x="4368655" y="55152"/>
                    <a:pt x="4446905" y="53426"/>
                    <a:pt x="4524993" y="49316"/>
                  </a:cubicBezTo>
                  <a:cubicBezTo>
                    <a:pt x="4557872" y="45206"/>
                    <a:pt x="4591663" y="45705"/>
                    <a:pt x="4623630" y="36987"/>
                  </a:cubicBezTo>
                  <a:cubicBezTo>
                    <a:pt x="4637926" y="33088"/>
                    <a:pt x="4646999" y="18166"/>
                    <a:pt x="4660619" y="12329"/>
                  </a:cubicBezTo>
                  <a:cubicBezTo>
                    <a:pt x="4676195" y="5654"/>
                    <a:pt x="4693498" y="4110"/>
                    <a:pt x="4709938" y="0"/>
                  </a:cubicBezTo>
                  <a:cubicBezTo>
                    <a:pt x="4665136" y="67200"/>
                    <a:pt x="4682565" y="24658"/>
                    <a:pt x="4722268" y="24658"/>
                  </a:cubicBezTo>
                  <a:lnTo>
                    <a:pt x="4746927" y="24658"/>
                  </a:lnTo>
                  <a:lnTo>
                    <a:pt x="4746927" y="24658"/>
                  </a:lnTo>
                </a:path>
              </a:pathLst>
            </a:custGeom>
            <a:ln>
              <a:solidFill>
                <a:srgbClr val="FF000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ZoneTexte 10"/>
            <p:cNvSpPr txBox="1"/>
            <p:nvPr/>
          </p:nvSpPr>
          <p:spPr>
            <a:xfrm>
              <a:off x="2843808" y="2348880"/>
              <a:ext cx="3910145" cy="461665"/>
            </a:xfrm>
            <a:prstGeom prst="rect">
              <a:avLst/>
            </a:prstGeom>
            <a:noFill/>
          </p:spPr>
          <p:txBody>
            <a:bodyPr wrap="none" rtlCol="0">
              <a:spAutoFit/>
            </a:bodyPr>
            <a:lstStyle/>
            <a:p>
              <a:r>
                <a:rPr lang="en-US" sz="2400" dirty="0">
                  <a:solidFill>
                    <a:schemeClr val="accent1">
                      <a:lumMod val="75000"/>
                    </a:schemeClr>
                  </a:solidFill>
                </a:rPr>
                <a:t>Recordable Lost Time Injuries</a:t>
              </a:r>
            </a:p>
          </p:txBody>
        </p:sp>
        <p:sp>
          <p:nvSpPr>
            <p:cNvPr id="12" name="ZoneTexte 11"/>
            <p:cNvSpPr txBox="1"/>
            <p:nvPr/>
          </p:nvSpPr>
          <p:spPr>
            <a:xfrm>
              <a:off x="2843808" y="4725144"/>
              <a:ext cx="3668041" cy="461665"/>
            </a:xfrm>
            <a:prstGeom prst="rect">
              <a:avLst/>
            </a:prstGeom>
            <a:noFill/>
          </p:spPr>
          <p:txBody>
            <a:bodyPr wrap="none" rtlCol="0">
              <a:spAutoFit/>
            </a:bodyPr>
            <a:lstStyle/>
            <a:p>
              <a:r>
                <a:rPr lang="en-US" sz="2400" dirty="0">
                  <a:solidFill>
                    <a:srgbClr val="FF0000"/>
                  </a:solidFill>
                </a:rPr>
                <a:t>Serious Injuries  &amp; Fatalities</a:t>
              </a:r>
            </a:p>
          </p:txBody>
        </p:sp>
        <p:sp>
          <p:nvSpPr>
            <p:cNvPr id="3" name="ZoneTexte 2"/>
            <p:cNvSpPr txBox="1"/>
            <p:nvPr/>
          </p:nvSpPr>
          <p:spPr>
            <a:xfrm>
              <a:off x="-180528" y="1961456"/>
              <a:ext cx="1944216" cy="646331"/>
            </a:xfrm>
            <a:prstGeom prst="rect">
              <a:avLst/>
            </a:prstGeom>
            <a:noFill/>
          </p:spPr>
          <p:txBody>
            <a:bodyPr wrap="square" rtlCol="0">
              <a:spAutoFit/>
            </a:bodyPr>
            <a:lstStyle/>
            <a:p>
              <a:pPr algn="ctr"/>
              <a:r>
                <a:rPr lang="en-US" b="1" dirty="0"/>
                <a:t>OCCUPATIONAL SAFETY</a:t>
              </a:r>
            </a:p>
          </p:txBody>
        </p:sp>
        <p:sp>
          <p:nvSpPr>
            <p:cNvPr id="14" name="ZoneTexte 13"/>
            <p:cNvSpPr txBox="1"/>
            <p:nvPr/>
          </p:nvSpPr>
          <p:spPr>
            <a:xfrm>
              <a:off x="5364088" y="5561856"/>
              <a:ext cx="1944216" cy="369332"/>
            </a:xfrm>
            <a:prstGeom prst="rect">
              <a:avLst/>
            </a:prstGeom>
            <a:noFill/>
          </p:spPr>
          <p:txBody>
            <a:bodyPr wrap="square" rtlCol="0">
              <a:spAutoFit/>
            </a:bodyPr>
            <a:lstStyle/>
            <a:p>
              <a:pPr algn="ctr"/>
              <a:r>
                <a:rPr lang="en-US" b="1" dirty="0"/>
                <a:t>TIME</a:t>
              </a:r>
            </a:p>
          </p:txBody>
        </p:sp>
      </p:grpSp>
    </p:spTree>
    <p:extLst>
      <p:ext uri="{BB962C8B-B14F-4D97-AF65-F5344CB8AC3E}">
        <p14:creationId xmlns:p14="http://schemas.microsoft.com/office/powerpoint/2010/main" val="38381617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1234" name="Rectangle 2"/>
          <p:cNvSpPr>
            <a:spLocks noGrp="1" noChangeArrowheads="1"/>
          </p:cNvSpPr>
          <p:nvPr>
            <p:ph type="title"/>
          </p:nvPr>
        </p:nvSpPr>
        <p:spPr/>
        <p:txBody>
          <a:bodyPr/>
          <a:lstStyle/>
          <a:p>
            <a:r>
              <a:rPr lang="en-US" dirty="0"/>
              <a:t>From single to dual failure…</a:t>
            </a:r>
          </a:p>
        </p:txBody>
      </p:sp>
      <p:grpSp>
        <p:nvGrpSpPr>
          <p:cNvPr id="2" name="Grouper 1"/>
          <p:cNvGrpSpPr/>
          <p:nvPr/>
        </p:nvGrpSpPr>
        <p:grpSpPr>
          <a:xfrm>
            <a:off x="0" y="1196752"/>
            <a:ext cx="8982075" cy="4913313"/>
            <a:chOff x="0" y="1587500"/>
            <a:chExt cx="8982075" cy="4913313"/>
          </a:xfrm>
        </p:grpSpPr>
        <p:sp>
          <p:nvSpPr>
            <p:cNvPr id="991235" name="Text Box 3"/>
            <p:cNvSpPr txBox="1">
              <a:spLocks noChangeArrowheads="1"/>
            </p:cNvSpPr>
            <p:nvPr/>
          </p:nvSpPr>
          <p:spPr bwMode="auto">
            <a:xfrm>
              <a:off x="1282700" y="1955800"/>
              <a:ext cx="1993900" cy="1004888"/>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fr-FR" sz="2400" b="1"/>
                <a:t>Single IFSD</a:t>
              </a:r>
            </a:p>
            <a:p>
              <a:pPr algn="ctr">
                <a:spcBef>
                  <a:spcPct val="50000"/>
                </a:spcBef>
              </a:pPr>
              <a:r>
                <a:rPr lang="fr-FR" sz="2400" b="1"/>
                <a:t>(Incident)</a:t>
              </a:r>
            </a:p>
          </p:txBody>
        </p:sp>
        <p:sp>
          <p:nvSpPr>
            <p:cNvPr id="991236" name="Text Box 4"/>
            <p:cNvSpPr txBox="1">
              <a:spLocks noChangeArrowheads="1"/>
            </p:cNvSpPr>
            <p:nvPr/>
          </p:nvSpPr>
          <p:spPr bwMode="auto">
            <a:xfrm>
              <a:off x="0" y="1587500"/>
              <a:ext cx="228600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fr-FR" sz="1400">
                  <a:solidFill>
                    <a:srgbClr val="000099"/>
                  </a:solidFill>
                  <a:latin typeface="Verdana" charset="0"/>
                </a:rPr>
                <a:t>:</a:t>
              </a:r>
            </a:p>
          </p:txBody>
        </p:sp>
        <p:sp>
          <p:nvSpPr>
            <p:cNvPr id="991241" name="Line 9"/>
            <p:cNvSpPr>
              <a:spLocks noChangeShapeType="1"/>
            </p:cNvSpPr>
            <p:nvPr/>
          </p:nvSpPr>
          <p:spPr bwMode="auto">
            <a:xfrm>
              <a:off x="5689600" y="6083300"/>
              <a:ext cx="3073400" cy="0"/>
            </a:xfrm>
            <a:prstGeom prst="line">
              <a:avLst/>
            </a:prstGeom>
            <a:noFill/>
            <a:ln w="38100">
              <a:solidFill>
                <a:srgbClr val="0033CC"/>
              </a:solidFill>
              <a:round/>
              <a:headEnd type="none" w="sm" len="sm"/>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fr-FR"/>
            </a:p>
          </p:txBody>
        </p:sp>
        <p:sp>
          <p:nvSpPr>
            <p:cNvPr id="991242" name="Rectangle 10"/>
            <p:cNvSpPr>
              <a:spLocks noChangeArrowheads="1"/>
            </p:cNvSpPr>
            <p:nvPr/>
          </p:nvSpPr>
          <p:spPr bwMode="auto">
            <a:xfrm>
              <a:off x="3556000" y="5537200"/>
              <a:ext cx="2095500" cy="317500"/>
            </a:xfrm>
            <a:prstGeom prst="rect">
              <a:avLst/>
            </a:prstGeom>
            <a:noFill/>
            <a:ln w="12700">
              <a:solidFill>
                <a:srgbClr val="0033CC"/>
              </a:solidFill>
              <a:miter lim="800000"/>
              <a:headEnd type="none" w="sm" len="sm"/>
              <a:tailEnd type="none" w="sm" len="sm"/>
            </a:ln>
            <a:effectLst/>
            <a:extLst>
              <a:ext uri="{909E8E84-426E-40dd-AFC4-6F175D3DCCD1}">
                <a14:hiddenFill xmlns:a14="http://schemas.microsoft.com/office/drawing/2010/main" xmlns="">
                  <a:solidFill>
                    <a:srgbClr val="FFFF66"/>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fr-FR" sz="2000">
                  <a:solidFill>
                    <a:schemeClr val="tx2"/>
                  </a:solidFill>
                  <a:latin typeface="Times New Roman" charset="0"/>
                </a:rPr>
                <a:t>Engine Reliability</a:t>
              </a:r>
            </a:p>
          </p:txBody>
        </p:sp>
        <p:sp>
          <p:nvSpPr>
            <p:cNvPr id="991243" name="Rectangle 11"/>
            <p:cNvSpPr>
              <a:spLocks noChangeArrowheads="1"/>
            </p:cNvSpPr>
            <p:nvPr/>
          </p:nvSpPr>
          <p:spPr bwMode="auto">
            <a:xfrm>
              <a:off x="3556000" y="5191125"/>
              <a:ext cx="2095500" cy="317500"/>
            </a:xfrm>
            <a:prstGeom prst="rect">
              <a:avLst/>
            </a:prstGeom>
            <a:noFill/>
            <a:ln w="12700">
              <a:solidFill>
                <a:srgbClr val="0033CC"/>
              </a:solidFill>
              <a:miter lim="800000"/>
              <a:headEnd type="none" w="sm" len="sm"/>
              <a:tailEnd type="none" w="sm" len="sm"/>
            </a:ln>
            <a:effectLst/>
            <a:extLst>
              <a:ext uri="{909E8E84-426E-40dd-AFC4-6F175D3DCCD1}">
                <a14:hiddenFill xmlns:a14="http://schemas.microsoft.com/office/drawing/2010/main" xmlns="">
                  <a:solidFill>
                    <a:srgbClr val="FFFF66"/>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fr-FR" sz="2000">
                  <a:solidFill>
                    <a:schemeClr val="tx2"/>
                  </a:solidFill>
                  <a:latin typeface="Times New Roman" charset="0"/>
                </a:rPr>
                <a:t>Maintenance Error</a:t>
              </a:r>
            </a:p>
          </p:txBody>
        </p:sp>
        <p:sp>
          <p:nvSpPr>
            <p:cNvPr id="991244" name="Rectangle 12"/>
            <p:cNvSpPr>
              <a:spLocks noChangeArrowheads="1"/>
            </p:cNvSpPr>
            <p:nvPr/>
          </p:nvSpPr>
          <p:spPr bwMode="auto">
            <a:xfrm>
              <a:off x="3556000" y="4819650"/>
              <a:ext cx="2095500" cy="317500"/>
            </a:xfrm>
            <a:prstGeom prst="rect">
              <a:avLst/>
            </a:prstGeom>
            <a:noFill/>
            <a:ln w="12700">
              <a:solidFill>
                <a:srgbClr val="0033CC"/>
              </a:solidFill>
              <a:miter lim="800000"/>
              <a:headEnd type="none" w="sm" len="sm"/>
              <a:tailEnd type="none" w="sm" len="sm"/>
            </a:ln>
            <a:effectLst/>
            <a:extLst>
              <a:ext uri="{909E8E84-426E-40dd-AFC4-6F175D3DCCD1}">
                <a14:hiddenFill xmlns:a14="http://schemas.microsoft.com/office/drawing/2010/main" xmlns="">
                  <a:solidFill>
                    <a:srgbClr val="FFFF66"/>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fr-FR" sz="2000">
                  <a:solidFill>
                    <a:schemeClr val="tx2"/>
                  </a:solidFill>
                  <a:latin typeface="Times New Roman" charset="0"/>
                </a:rPr>
                <a:t>FOD</a:t>
              </a:r>
            </a:p>
          </p:txBody>
        </p:sp>
        <p:sp>
          <p:nvSpPr>
            <p:cNvPr id="991245" name="Rectangle 13"/>
            <p:cNvSpPr>
              <a:spLocks noChangeArrowheads="1"/>
            </p:cNvSpPr>
            <p:nvPr/>
          </p:nvSpPr>
          <p:spPr bwMode="auto">
            <a:xfrm>
              <a:off x="3556000" y="4094163"/>
              <a:ext cx="2095500" cy="317500"/>
            </a:xfrm>
            <a:prstGeom prst="rect">
              <a:avLst/>
            </a:prstGeom>
            <a:noFill/>
            <a:ln w="12700">
              <a:solidFill>
                <a:srgbClr val="0033CC"/>
              </a:solidFill>
              <a:miter lim="800000"/>
              <a:headEnd type="none" w="sm" len="sm"/>
              <a:tailEnd type="none" w="sm" len="sm"/>
            </a:ln>
            <a:effectLst/>
            <a:extLst>
              <a:ext uri="{909E8E84-426E-40dd-AFC4-6F175D3DCCD1}">
                <a14:hiddenFill xmlns:a14="http://schemas.microsoft.com/office/drawing/2010/main" xmlns="">
                  <a:solidFill>
                    <a:srgbClr val="FFFF66"/>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fr-FR" sz="2000">
                  <a:solidFill>
                    <a:schemeClr val="tx2"/>
                  </a:solidFill>
                  <a:latin typeface="Times New Roman" charset="0"/>
                </a:rPr>
                <a:t>Bird strike</a:t>
              </a:r>
            </a:p>
          </p:txBody>
        </p:sp>
        <p:sp>
          <p:nvSpPr>
            <p:cNvPr id="991246" name="Rectangle 14"/>
            <p:cNvSpPr>
              <a:spLocks noChangeArrowheads="1"/>
            </p:cNvSpPr>
            <p:nvPr/>
          </p:nvSpPr>
          <p:spPr bwMode="auto">
            <a:xfrm>
              <a:off x="3556000" y="3455988"/>
              <a:ext cx="2095500" cy="317500"/>
            </a:xfrm>
            <a:prstGeom prst="rect">
              <a:avLst/>
            </a:prstGeom>
            <a:noFill/>
            <a:ln w="12700">
              <a:solidFill>
                <a:srgbClr val="0033CC"/>
              </a:solidFill>
              <a:miter lim="800000"/>
              <a:headEnd type="none" w="sm" len="sm"/>
              <a:tailEnd type="none" w="sm" len="sm"/>
            </a:ln>
            <a:effectLst/>
            <a:extLst>
              <a:ext uri="{909E8E84-426E-40dd-AFC4-6F175D3DCCD1}">
                <a14:hiddenFill xmlns:a14="http://schemas.microsoft.com/office/drawing/2010/main" xmlns="">
                  <a:solidFill>
                    <a:srgbClr val="FFFF66"/>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fr-FR" sz="2000">
                  <a:solidFill>
                    <a:schemeClr val="tx2"/>
                  </a:solidFill>
                  <a:latin typeface="Times New Roman" charset="0"/>
                </a:rPr>
                <a:t>Fuel Contamination</a:t>
              </a:r>
            </a:p>
          </p:txBody>
        </p:sp>
        <p:sp>
          <p:nvSpPr>
            <p:cNvPr id="991247" name="Rectangle 15"/>
            <p:cNvSpPr>
              <a:spLocks noChangeArrowheads="1"/>
            </p:cNvSpPr>
            <p:nvPr/>
          </p:nvSpPr>
          <p:spPr bwMode="auto">
            <a:xfrm>
              <a:off x="3556000" y="3086100"/>
              <a:ext cx="2095500" cy="317500"/>
            </a:xfrm>
            <a:prstGeom prst="rect">
              <a:avLst/>
            </a:prstGeom>
            <a:noFill/>
            <a:ln w="12700">
              <a:solidFill>
                <a:srgbClr val="0033CC"/>
              </a:solidFill>
              <a:miter lim="800000"/>
              <a:headEnd type="none" w="sm" len="sm"/>
              <a:tailEnd type="none" w="sm" len="sm"/>
            </a:ln>
            <a:effectLst/>
            <a:extLst>
              <a:ext uri="{909E8E84-426E-40dd-AFC4-6F175D3DCCD1}">
                <a14:hiddenFill xmlns:a14="http://schemas.microsoft.com/office/drawing/2010/main" xmlns="">
                  <a:solidFill>
                    <a:srgbClr val="FFFF66"/>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fr-FR" sz="2000">
                  <a:solidFill>
                    <a:schemeClr val="tx2"/>
                  </a:solidFill>
                  <a:latin typeface="Times New Roman" charset="0"/>
                </a:rPr>
                <a:t>Fuel exhaustion</a:t>
              </a:r>
            </a:p>
          </p:txBody>
        </p:sp>
        <p:sp>
          <p:nvSpPr>
            <p:cNvPr id="991248" name="Rectangle 16"/>
            <p:cNvSpPr>
              <a:spLocks noChangeArrowheads="1"/>
            </p:cNvSpPr>
            <p:nvPr/>
          </p:nvSpPr>
          <p:spPr bwMode="auto">
            <a:xfrm flipV="1">
              <a:off x="876300" y="5524500"/>
              <a:ext cx="2603500" cy="322263"/>
            </a:xfrm>
            <a:prstGeom prst="rect">
              <a:avLst/>
            </a:prstGeom>
            <a:solidFill>
              <a:schemeClr val="accent2"/>
            </a:solidFill>
            <a:ln w="12700">
              <a:solidFill>
                <a:srgbClr val="0033CC"/>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ot="10800000" wrap="none" anchor="ctr"/>
            <a:lstStyle/>
            <a:p>
              <a:pPr algn="ctr"/>
              <a:endParaRPr lang="en-US" sz="2000">
                <a:solidFill>
                  <a:schemeClr val="tx2"/>
                </a:solidFill>
                <a:latin typeface="Times New Roman" charset="0"/>
              </a:endParaRPr>
            </a:p>
          </p:txBody>
        </p:sp>
        <p:sp>
          <p:nvSpPr>
            <p:cNvPr id="991249" name="Text Box 17"/>
            <p:cNvSpPr txBox="1">
              <a:spLocks noChangeArrowheads="1"/>
            </p:cNvSpPr>
            <p:nvPr/>
          </p:nvSpPr>
          <p:spPr bwMode="auto">
            <a:xfrm>
              <a:off x="8264525" y="6134100"/>
              <a:ext cx="7175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fr-FR" sz="1800">
                  <a:solidFill>
                    <a:schemeClr val="tx2"/>
                  </a:solidFill>
                  <a:latin typeface="Times New Roman" charset="0"/>
                </a:rPr>
                <a:t>100%</a:t>
              </a:r>
            </a:p>
          </p:txBody>
        </p:sp>
        <p:sp>
          <p:nvSpPr>
            <p:cNvPr id="991250" name="Text Box 18"/>
            <p:cNvSpPr txBox="1">
              <a:spLocks noChangeArrowheads="1"/>
            </p:cNvSpPr>
            <p:nvPr/>
          </p:nvSpPr>
          <p:spPr bwMode="auto">
            <a:xfrm>
              <a:off x="5318125" y="6096000"/>
              <a:ext cx="4889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fr-FR" sz="1800">
                  <a:solidFill>
                    <a:schemeClr val="tx2"/>
                  </a:solidFill>
                  <a:latin typeface="Times New Roman" charset="0"/>
                </a:rPr>
                <a:t>0%</a:t>
              </a:r>
            </a:p>
          </p:txBody>
        </p:sp>
        <p:sp>
          <p:nvSpPr>
            <p:cNvPr id="991251" name="Rectangle 19"/>
            <p:cNvSpPr>
              <a:spLocks noChangeArrowheads="1"/>
            </p:cNvSpPr>
            <p:nvPr/>
          </p:nvSpPr>
          <p:spPr bwMode="auto">
            <a:xfrm>
              <a:off x="3035300" y="5186363"/>
              <a:ext cx="469900" cy="300037"/>
            </a:xfrm>
            <a:prstGeom prst="rect">
              <a:avLst/>
            </a:prstGeom>
            <a:solidFill>
              <a:schemeClr val="accent2"/>
            </a:solidFill>
            <a:ln w="12700">
              <a:solidFill>
                <a:srgbClr val="0033CC"/>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endParaRPr lang="en-US" sz="2000">
                <a:solidFill>
                  <a:schemeClr val="tx2"/>
                </a:solidFill>
                <a:latin typeface="Times New Roman" charset="0"/>
              </a:endParaRPr>
            </a:p>
          </p:txBody>
        </p:sp>
        <p:sp>
          <p:nvSpPr>
            <p:cNvPr id="991252" name="Rectangle 20"/>
            <p:cNvSpPr>
              <a:spLocks noChangeArrowheads="1"/>
            </p:cNvSpPr>
            <p:nvPr/>
          </p:nvSpPr>
          <p:spPr bwMode="auto">
            <a:xfrm flipV="1">
              <a:off x="5727700" y="5181600"/>
              <a:ext cx="571500" cy="322263"/>
            </a:xfrm>
            <a:prstGeom prst="rect">
              <a:avLst/>
            </a:prstGeom>
            <a:solidFill>
              <a:srgbClr val="FF3300"/>
            </a:solidFill>
            <a:ln w="12700">
              <a:solidFill>
                <a:srgbClr val="0033CC"/>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ot="10800000" wrap="none" anchor="ctr"/>
            <a:lstStyle/>
            <a:p>
              <a:pPr algn="ctr"/>
              <a:endParaRPr lang="en-US" sz="2000">
                <a:solidFill>
                  <a:schemeClr val="tx2"/>
                </a:solidFill>
                <a:latin typeface="Times New Roman" charset="0"/>
              </a:endParaRPr>
            </a:p>
          </p:txBody>
        </p:sp>
        <p:sp>
          <p:nvSpPr>
            <p:cNvPr id="991253" name="Rectangle 21"/>
            <p:cNvSpPr>
              <a:spLocks noChangeArrowheads="1"/>
            </p:cNvSpPr>
            <p:nvPr/>
          </p:nvSpPr>
          <p:spPr bwMode="auto">
            <a:xfrm>
              <a:off x="3365500" y="4805363"/>
              <a:ext cx="114300" cy="312737"/>
            </a:xfrm>
            <a:prstGeom prst="rect">
              <a:avLst/>
            </a:prstGeom>
            <a:solidFill>
              <a:schemeClr val="accent2"/>
            </a:solidFill>
            <a:ln w="12700">
              <a:solidFill>
                <a:srgbClr val="0033CC"/>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endParaRPr lang="en-US" sz="2000">
                <a:solidFill>
                  <a:schemeClr val="tx2"/>
                </a:solidFill>
                <a:latin typeface="Times New Roman" charset="0"/>
              </a:endParaRPr>
            </a:p>
          </p:txBody>
        </p:sp>
        <p:sp>
          <p:nvSpPr>
            <p:cNvPr id="991254" name="Rectangle 22"/>
            <p:cNvSpPr>
              <a:spLocks noChangeArrowheads="1"/>
            </p:cNvSpPr>
            <p:nvPr/>
          </p:nvSpPr>
          <p:spPr bwMode="auto">
            <a:xfrm flipV="1">
              <a:off x="5740400" y="4864100"/>
              <a:ext cx="42863" cy="296863"/>
            </a:xfrm>
            <a:prstGeom prst="rect">
              <a:avLst/>
            </a:prstGeom>
            <a:solidFill>
              <a:srgbClr val="FF3300"/>
            </a:solidFill>
            <a:ln w="12700">
              <a:solidFill>
                <a:srgbClr val="0033CC"/>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ot="10800000" wrap="none" anchor="ctr"/>
            <a:lstStyle/>
            <a:p>
              <a:pPr algn="ctr"/>
              <a:endParaRPr lang="en-US" sz="2000">
                <a:solidFill>
                  <a:schemeClr val="tx2"/>
                </a:solidFill>
                <a:latin typeface="Times New Roman" charset="0"/>
              </a:endParaRPr>
            </a:p>
          </p:txBody>
        </p:sp>
        <p:sp>
          <p:nvSpPr>
            <p:cNvPr id="991255" name="Rectangle 23"/>
            <p:cNvSpPr>
              <a:spLocks noChangeArrowheads="1"/>
            </p:cNvSpPr>
            <p:nvPr/>
          </p:nvSpPr>
          <p:spPr bwMode="auto">
            <a:xfrm flipV="1">
              <a:off x="5727700" y="3073400"/>
              <a:ext cx="1676400" cy="309563"/>
            </a:xfrm>
            <a:prstGeom prst="rect">
              <a:avLst/>
            </a:prstGeom>
            <a:solidFill>
              <a:srgbClr val="FF3300"/>
            </a:solidFill>
            <a:ln w="12700">
              <a:solidFill>
                <a:srgbClr val="0033CC"/>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ot="10800000" wrap="none" anchor="ctr"/>
            <a:lstStyle/>
            <a:p>
              <a:pPr algn="ctr"/>
              <a:endParaRPr lang="en-US" sz="2000">
                <a:solidFill>
                  <a:schemeClr val="tx2"/>
                </a:solidFill>
                <a:latin typeface="Times New Roman" charset="0"/>
              </a:endParaRPr>
            </a:p>
          </p:txBody>
        </p:sp>
        <p:sp>
          <p:nvSpPr>
            <p:cNvPr id="991256" name="Rectangle 24"/>
            <p:cNvSpPr>
              <a:spLocks noChangeArrowheads="1"/>
            </p:cNvSpPr>
            <p:nvPr/>
          </p:nvSpPr>
          <p:spPr bwMode="auto">
            <a:xfrm flipV="1">
              <a:off x="5727700" y="3429000"/>
              <a:ext cx="241300" cy="296863"/>
            </a:xfrm>
            <a:prstGeom prst="rect">
              <a:avLst/>
            </a:prstGeom>
            <a:solidFill>
              <a:srgbClr val="FF3300"/>
            </a:solidFill>
            <a:ln w="12700">
              <a:solidFill>
                <a:srgbClr val="0033CC"/>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ot="10800000" wrap="none" anchor="ctr"/>
            <a:lstStyle/>
            <a:p>
              <a:pPr algn="ctr"/>
              <a:endParaRPr lang="en-US" sz="2000">
                <a:solidFill>
                  <a:schemeClr val="tx2"/>
                </a:solidFill>
                <a:latin typeface="Times New Roman" charset="0"/>
              </a:endParaRPr>
            </a:p>
          </p:txBody>
        </p:sp>
        <p:sp>
          <p:nvSpPr>
            <p:cNvPr id="991257" name="Rectangle 25"/>
            <p:cNvSpPr>
              <a:spLocks noChangeArrowheads="1"/>
            </p:cNvSpPr>
            <p:nvPr/>
          </p:nvSpPr>
          <p:spPr bwMode="auto">
            <a:xfrm>
              <a:off x="3467100" y="4094163"/>
              <a:ext cx="55563" cy="325437"/>
            </a:xfrm>
            <a:prstGeom prst="rect">
              <a:avLst/>
            </a:prstGeom>
            <a:solidFill>
              <a:schemeClr val="accent2"/>
            </a:solidFill>
            <a:ln w="12700">
              <a:solidFill>
                <a:srgbClr val="0033CC"/>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endParaRPr lang="en-US" sz="2000">
                <a:solidFill>
                  <a:schemeClr val="tx2"/>
                </a:solidFill>
                <a:latin typeface="Times New Roman" charset="0"/>
              </a:endParaRPr>
            </a:p>
          </p:txBody>
        </p:sp>
        <p:sp>
          <p:nvSpPr>
            <p:cNvPr id="991258" name="Rectangle 26"/>
            <p:cNvSpPr>
              <a:spLocks noChangeArrowheads="1"/>
            </p:cNvSpPr>
            <p:nvPr/>
          </p:nvSpPr>
          <p:spPr bwMode="auto">
            <a:xfrm flipV="1">
              <a:off x="5740400" y="4102100"/>
              <a:ext cx="127000" cy="347663"/>
            </a:xfrm>
            <a:prstGeom prst="rect">
              <a:avLst/>
            </a:prstGeom>
            <a:solidFill>
              <a:srgbClr val="FF3300"/>
            </a:solidFill>
            <a:ln w="12700">
              <a:solidFill>
                <a:srgbClr val="0033CC"/>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ot="10800000" wrap="none" anchor="ctr"/>
            <a:lstStyle/>
            <a:p>
              <a:pPr algn="ctr"/>
              <a:endParaRPr lang="en-US" sz="2000">
                <a:solidFill>
                  <a:schemeClr val="tx2"/>
                </a:solidFill>
                <a:latin typeface="Times New Roman" charset="0"/>
              </a:endParaRPr>
            </a:p>
          </p:txBody>
        </p:sp>
        <p:sp>
          <p:nvSpPr>
            <p:cNvPr id="991259" name="Line 27"/>
            <p:cNvSpPr>
              <a:spLocks noChangeShapeType="1"/>
            </p:cNvSpPr>
            <p:nvPr/>
          </p:nvSpPr>
          <p:spPr bwMode="auto">
            <a:xfrm flipH="1" flipV="1">
              <a:off x="419100" y="6083300"/>
              <a:ext cx="3060700" cy="0"/>
            </a:xfrm>
            <a:prstGeom prst="line">
              <a:avLst/>
            </a:prstGeom>
            <a:noFill/>
            <a:ln w="38100">
              <a:solidFill>
                <a:srgbClr val="0033CC"/>
              </a:solidFill>
              <a:round/>
              <a:headEnd type="none" w="sm" len="sm"/>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fr-FR"/>
            </a:p>
          </p:txBody>
        </p:sp>
        <p:sp>
          <p:nvSpPr>
            <p:cNvPr id="991260" name="Text Box 28"/>
            <p:cNvSpPr txBox="1">
              <a:spLocks noChangeArrowheads="1"/>
            </p:cNvSpPr>
            <p:nvPr/>
          </p:nvSpPr>
          <p:spPr bwMode="auto">
            <a:xfrm>
              <a:off x="3260725" y="6134100"/>
              <a:ext cx="4889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fr-FR" sz="1800">
                  <a:solidFill>
                    <a:schemeClr val="tx2"/>
                  </a:solidFill>
                  <a:latin typeface="Times New Roman" charset="0"/>
                </a:rPr>
                <a:t>0%</a:t>
              </a:r>
            </a:p>
          </p:txBody>
        </p:sp>
        <p:sp>
          <p:nvSpPr>
            <p:cNvPr id="991261" name="Text Box 29"/>
            <p:cNvSpPr txBox="1">
              <a:spLocks noChangeArrowheads="1"/>
            </p:cNvSpPr>
            <p:nvPr/>
          </p:nvSpPr>
          <p:spPr bwMode="auto">
            <a:xfrm>
              <a:off x="365125" y="6134100"/>
              <a:ext cx="7175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fr-FR" sz="1800">
                  <a:solidFill>
                    <a:schemeClr val="tx2"/>
                  </a:solidFill>
                  <a:latin typeface="Times New Roman" charset="0"/>
                </a:rPr>
                <a:t>100%</a:t>
              </a:r>
            </a:p>
          </p:txBody>
        </p:sp>
        <p:sp>
          <p:nvSpPr>
            <p:cNvPr id="991262" name="Text Box 30"/>
            <p:cNvSpPr txBox="1">
              <a:spLocks noChangeArrowheads="1"/>
            </p:cNvSpPr>
            <p:nvPr/>
          </p:nvSpPr>
          <p:spPr bwMode="auto">
            <a:xfrm>
              <a:off x="6438900" y="1917700"/>
              <a:ext cx="1739900" cy="1004888"/>
            </a:xfrm>
            <a:prstGeom prst="rect">
              <a:avLst/>
            </a:prstGeom>
            <a:solidFill>
              <a:srgbClr val="FF33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fr-FR" sz="2400" b="1"/>
                <a:t>Dual IFSD</a:t>
              </a:r>
            </a:p>
            <a:p>
              <a:pPr>
                <a:spcBef>
                  <a:spcPct val="50000"/>
                </a:spcBef>
              </a:pPr>
              <a:r>
                <a:rPr lang="fr-FR" sz="2400" b="1"/>
                <a:t>(Accident)</a:t>
              </a:r>
            </a:p>
          </p:txBody>
        </p:sp>
        <p:sp>
          <p:nvSpPr>
            <p:cNvPr id="991263" name="Rectangle 31"/>
            <p:cNvSpPr>
              <a:spLocks noChangeArrowheads="1"/>
            </p:cNvSpPr>
            <p:nvPr/>
          </p:nvSpPr>
          <p:spPr bwMode="auto">
            <a:xfrm>
              <a:off x="3851920" y="1980639"/>
              <a:ext cx="2072653" cy="830997"/>
            </a:xfrm>
            <a:prstGeom prst="rect">
              <a:avLst/>
            </a:prstGeom>
            <a:solidFill>
              <a:schemeClr val="bg2"/>
            </a:solidFill>
            <a:ln>
              <a:noFill/>
            </a:ln>
            <a:effectLst/>
            <a:extLs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fr-FR" sz="2400" b="1" i="1" dirty="0">
                  <a:latin typeface="Times New Roman" charset="0"/>
                </a:rPr>
                <a:t>Most </a:t>
              </a:r>
              <a:r>
                <a:rPr lang="fr-FR" sz="2400" b="1" i="1" dirty="0" err="1">
                  <a:latin typeface="Times New Roman" charset="0"/>
                </a:rPr>
                <a:t>frequent</a:t>
              </a:r>
              <a:r>
                <a:rPr lang="fr-FR" sz="2400" b="1" i="1" dirty="0">
                  <a:latin typeface="Times New Roman" charset="0"/>
                </a:rPr>
                <a:t> </a:t>
              </a:r>
            </a:p>
            <a:p>
              <a:pPr algn="ctr"/>
              <a:r>
                <a:rPr lang="fr-FR" sz="2400" b="1" i="1" dirty="0">
                  <a:latin typeface="Times New Roman" charset="0"/>
                </a:rPr>
                <a:t>causes</a:t>
              </a:r>
            </a:p>
          </p:txBody>
        </p:sp>
        <p:sp>
          <p:nvSpPr>
            <p:cNvPr id="991264" name="Rectangle 32"/>
            <p:cNvSpPr>
              <a:spLocks noChangeArrowheads="1"/>
            </p:cNvSpPr>
            <p:nvPr/>
          </p:nvSpPr>
          <p:spPr bwMode="auto">
            <a:xfrm>
              <a:off x="3568700" y="4437063"/>
              <a:ext cx="2095500" cy="317500"/>
            </a:xfrm>
            <a:prstGeom prst="rect">
              <a:avLst/>
            </a:prstGeom>
            <a:noFill/>
            <a:ln w="12700">
              <a:solidFill>
                <a:srgbClr val="0033CC"/>
              </a:solidFill>
              <a:miter lim="800000"/>
              <a:headEnd type="none" w="sm" len="sm"/>
              <a:tailEnd type="none" w="sm" len="sm"/>
            </a:ln>
            <a:effectLst/>
            <a:extLst>
              <a:ext uri="{909E8E84-426E-40dd-AFC4-6F175D3DCCD1}">
                <a14:hiddenFill xmlns:a14="http://schemas.microsoft.com/office/drawing/2010/main" xmlns="">
                  <a:solidFill>
                    <a:srgbClr val="FFFF66"/>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fr-FR" sz="2000">
                  <a:solidFill>
                    <a:schemeClr val="tx2"/>
                  </a:solidFill>
                  <a:latin typeface="Times New Roman" charset="0"/>
                </a:rPr>
                <a:t>Flight Ops Error</a:t>
              </a:r>
            </a:p>
          </p:txBody>
        </p:sp>
        <p:sp>
          <p:nvSpPr>
            <p:cNvPr id="991265" name="Rectangle 33"/>
            <p:cNvSpPr>
              <a:spLocks noChangeArrowheads="1"/>
            </p:cNvSpPr>
            <p:nvPr/>
          </p:nvSpPr>
          <p:spPr bwMode="auto">
            <a:xfrm>
              <a:off x="3479800" y="4437063"/>
              <a:ext cx="55563" cy="325437"/>
            </a:xfrm>
            <a:prstGeom prst="rect">
              <a:avLst/>
            </a:prstGeom>
            <a:solidFill>
              <a:schemeClr val="accent2"/>
            </a:solidFill>
            <a:ln w="12700">
              <a:solidFill>
                <a:srgbClr val="0033CC"/>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endParaRPr lang="en-US" sz="2000">
                <a:solidFill>
                  <a:schemeClr val="tx2"/>
                </a:solidFill>
                <a:latin typeface="Times New Roman" charset="0"/>
              </a:endParaRPr>
            </a:p>
          </p:txBody>
        </p:sp>
        <p:sp>
          <p:nvSpPr>
            <p:cNvPr id="991266" name="Rectangle 34"/>
            <p:cNvSpPr>
              <a:spLocks noChangeArrowheads="1"/>
            </p:cNvSpPr>
            <p:nvPr/>
          </p:nvSpPr>
          <p:spPr bwMode="auto">
            <a:xfrm flipV="1">
              <a:off x="5740400" y="4483100"/>
              <a:ext cx="80963" cy="347663"/>
            </a:xfrm>
            <a:prstGeom prst="rect">
              <a:avLst/>
            </a:prstGeom>
            <a:solidFill>
              <a:srgbClr val="FF3300"/>
            </a:solidFill>
            <a:ln w="12700">
              <a:solidFill>
                <a:srgbClr val="0033CC"/>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ot="10800000" wrap="none" anchor="ctr"/>
            <a:lstStyle/>
            <a:p>
              <a:pPr algn="ctr"/>
              <a:endParaRPr lang="en-US" sz="2000">
                <a:solidFill>
                  <a:schemeClr val="tx2"/>
                </a:solidFill>
                <a:latin typeface="Times New Roman" charset="0"/>
              </a:endParaRPr>
            </a:p>
          </p:txBody>
        </p:sp>
        <p:sp>
          <p:nvSpPr>
            <p:cNvPr id="991267" name="Rectangle 35"/>
            <p:cNvSpPr>
              <a:spLocks noChangeArrowheads="1"/>
            </p:cNvSpPr>
            <p:nvPr/>
          </p:nvSpPr>
          <p:spPr bwMode="auto">
            <a:xfrm>
              <a:off x="3556000" y="3722688"/>
              <a:ext cx="2095500" cy="317500"/>
            </a:xfrm>
            <a:prstGeom prst="rect">
              <a:avLst/>
            </a:prstGeom>
            <a:noFill/>
            <a:ln w="12700">
              <a:solidFill>
                <a:srgbClr val="0033CC"/>
              </a:solidFill>
              <a:miter lim="800000"/>
              <a:headEnd type="none" w="sm" len="sm"/>
              <a:tailEnd type="none" w="sm" len="sm"/>
            </a:ln>
            <a:effectLst/>
            <a:extLst>
              <a:ext uri="{909E8E84-426E-40dd-AFC4-6F175D3DCCD1}">
                <a14:hiddenFill xmlns:a14="http://schemas.microsoft.com/office/drawing/2010/main" xmlns="">
                  <a:solidFill>
                    <a:srgbClr val="FFFF66"/>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fr-FR" sz="2000">
                  <a:solidFill>
                    <a:schemeClr val="tx2"/>
                  </a:solidFill>
                  <a:latin typeface="Times New Roman" charset="0"/>
                </a:rPr>
                <a:t>Volcanic ashes</a:t>
              </a:r>
            </a:p>
          </p:txBody>
        </p:sp>
        <p:sp>
          <p:nvSpPr>
            <p:cNvPr id="991268" name="Rectangle 36"/>
            <p:cNvSpPr>
              <a:spLocks noChangeArrowheads="1"/>
            </p:cNvSpPr>
            <p:nvPr/>
          </p:nvSpPr>
          <p:spPr bwMode="auto">
            <a:xfrm flipV="1">
              <a:off x="5727700" y="3784600"/>
              <a:ext cx="165100" cy="296863"/>
            </a:xfrm>
            <a:prstGeom prst="rect">
              <a:avLst/>
            </a:prstGeom>
            <a:solidFill>
              <a:srgbClr val="FF3300"/>
            </a:solidFill>
            <a:ln w="12700">
              <a:solidFill>
                <a:srgbClr val="0033CC"/>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ot="10800000" wrap="none" anchor="ctr"/>
            <a:lstStyle/>
            <a:p>
              <a:pPr algn="ctr"/>
              <a:endParaRPr lang="en-US" sz="2000">
                <a:solidFill>
                  <a:schemeClr val="tx2"/>
                </a:solidFill>
                <a:latin typeface="Times New Roman" charset="0"/>
              </a:endParaRPr>
            </a:p>
          </p:txBody>
        </p:sp>
        <p:sp>
          <p:nvSpPr>
            <p:cNvPr id="991269" name="Rectangle 37"/>
            <p:cNvSpPr>
              <a:spLocks noChangeArrowheads="1"/>
            </p:cNvSpPr>
            <p:nvPr/>
          </p:nvSpPr>
          <p:spPr bwMode="auto">
            <a:xfrm flipV="1">
              <a:off x="5715000" y="5549900"/>
              <a:ext cx="42863" cy="296863"/>
            </a:xfrm>
            <a:prstGeom prst="rect">
              <a:avLst/>
            </a:prstGeom>
            <a:solidFill>
              <a:srgbClr val="FF3300"/>
            </a:solidFill>
            <a:ln w="12700">
              <a:solidFill>
                <a:srgbClr val="0033CC"/>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ot="10800000" wrap="none" anchor="ctr"/>
            <a:lstStyle/>
            <a:p>
              <a:pPr algn="ctr"/>
              <a:endParaRPr lang="en-US" sz="2000">
                <a:solidFill>
                  <a:schemeClr val="tx2"/>
                </a:solidFill>
                <a:latin typeface="Times New Roman" charset="0"/>
              </a:endParaRPr>
            </a:p>
          </p:txBody>
        </p:sp>
      </p:grpSp>
      <p:sp>
        <p:nvSpPr>
          <p:cNvPr id="36" name="Espace réservé du pied de page 2"/>
          <p:cNvSpPr>
            <a:spLocks noGrp="1"/>
          </p:cNvSpPr>
          <p:nvPr>
            <p:ph type="ftr" sz="quarter" idx="3"/>
          </p:nvPr>
        </p:nvSpPr>
        <p:spPr>
          <a:xfrm>
            <a:off x="914400" y="6416675"/>
            <a:ext cx="5562600" cy="365125"/>
          </a:xfrm>
          <a:prstGeom prst="rect">
            <a:avLst/>
          </a:prstGeom>
        </p:spPr>
        <p:txBody>
          <a:bodyPr vert="horz" anchor="b"/>
          <a:lstStyle>
            <a:lvl1pPr algn="r" eaLnBrk="1" latinLnBrk="0" hangingPunct="1">
              <a:defRPr kumimoji="0" sz="1400">
                <a:solidFill>
                  <a:schemeClr val="tx2"/>
                </a:solidFill>
              </a:defRPr>
            </a:lvl1pPr>
            <a:extLst/>
          </a:lstStyle>
          <a:p>
            <a:r>
              <a:rPr lang="fr-FR" dirty="0" err="1"/>
              <a:t>Predicting</a:t>
            </a:r>
            <a:r>
              <a:rPr lang="fr-FR" dirty="0"/>
              <a:t> The Fatal </a:t>
            </a:r>
            <a:r>
              <a:rPr lang="fr-FR" dirty="0" err="1"/>
              <a:t>Flaws</a:t>
            </a:r>
            <a:r>
              <a:rPr lang="fr-FR" dirty="0"/>
              <a:t> – </a:t>
            </a:r>
            <a:r>
              <a:rPr lang="fr-FR" dirty="0" err="1"/>
              <a:t>RAeS</a:t>
            </a:r>
            <a:r>
              <a:rPr lang="fr-FR" dirty="0"/>
              <a:t>-  26-27 </a:t>
            </a:r>
            <a:r>
              <a:rPr lang="fr-FR" dirty="0" err="1"/>
              <a:t>November</a:t>
            </a:r>
            <a:r>
              <a:rPr lang="fr-FR" dirty="0"/>
              <a:t> 2015</a:t>
            </a:r>
          </a:p>
        </p:txBody>
      </p:sp>
    </p:spTree>
    <p:extLst>
      <p:ext uri="{BB962C8B-B14F-4D97-AF65-F5344CB8AC3E}">
        <p14:creationId xmlns:p14="http://schemas.microsoft.com/office/powerpoint/2010/main" val="1805704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1234" name="Rectangle 2"/>
          <p:cNvSpPr>
            <a:spLocks noGrp="1" noChangeArrowheads="1"/>
          </p:cNvSpPr>
          <p:nvPr>
            <p:ph type="title"/>
          </p:nvPr>
        </p:nvSpPr>
        <p:spPr/>
        <p:txBody>
          <a:bodyPr/>
          <a:lstStyle/>
          <a:p>
            <a:r>
              <a:rPr lang="en-US" dirty="0"/>
              <a:t>From single to dual failure (In Flight Shut Down)…</a:t>
            </a:r>
          </a:p>
        </p:txBody>
      </p:sp>
      <p:grpSp>
        <p:nvGrpSpPr>
          <p:cNvPr id="2" name="Grouper 1"/>
          <p:cNvGrpSpPr/>
          <p:nvPr/>
        </p:nvGrpSpPr>
        <p:grpSpPr>
          <a:xfrm>
            <a:off x="0" y="1196752"/>
            <a:ext cx="8982075" cy="4913313"/>
            <a:chOff x="0" y="1587500"/>
            <a:chExt cx="8982075" cy="4913313"/>
          </a:xfrm>
        </p:grpSpPr>
        <p:sp>
          <p:nvSpPr>
            <p:cNvPr id="991235" name="Text Box 3"/>
            <p:cNvSpPr txBox="1">
              <a:spLocks noChangeArrowheads="1"/>
            </p:cNvSpPr>
            <p:nvPr/>
          </p:nvSpPr>
          <p:spPr bwMode="auto">
            <a:xfrm>
              <a:off x="1282700" y="1955800"/>
              <a:ext cx="1993900" cy="1004888"/>
            </a:xfrm>
            <a:prstGeom prst="rect">
              <a:avLst/>
            </a:prstGeom>
            <a:solidFill>
              <a:schemeClr val="accent2"/>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ctr">
                <a:spcBef>
                  <a:spcPct val="50000"/>
                </a:spcBef>
              </a:pPr>
              <a:r>
                <a:rPr lang="fr-FR" sz="2400" b="1"/>
                <a:t>Single IFSD</a:t>
              </a:r>
            </a:p>
            <a:p>
              <a:pPr algn="ctr">
                <a:spcBef>
                  <a:spcPct val="50000"/>
                </a:spcBef>
              </a:pPr>
              <a:r>
                <a:rPr lang="fr-FR" sz="2400" b="1"/>
                <a:t>(Incident)</a:t>
              </a:r>
            </a:p>
          </p:txBody>
        </p:sp>
        <p:sp>
          <p:nvSpPr>
            <p:cNvPr id="991236" name="Text Box 4"/>
            <p:cNvSpPr txBox="1">
              <a:spLocks noChangeArrowheads="1"/>
            </p:cNvSpPr>
            <p:nvPr/>
          </p:nvSpPr>
          <p:spPr bwMode="auto">
            <a:xfrm>
              <a:off x="0" y="1587500"/>
              <a:ext cx="2286000" cy="3048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fr-FR" sz="1400">
                  <a:solidFill>
                    <a:srgbClr val="000099"/>
                  </a:solidFill>
                  <a:latin typeface="Verdana" charset="0"/>
                </a:rPr>
                <a:t>:</a:t>
              </a:r>
            </a:p>
          </p:txBody>
        </p:sp>
        <p:sp>
          <p:nvSpPr>
            <p:cNvPr id="991241" name="Line 9"/>
            <p:cNvSpPr>
              <a:spLocks noChangeShapeType="1"/>
            </p:cNvSpPr>
            <p:nvPr/>
          </p:nvSpPr>
          <p:spPr bwMode="auto">
            <a:xfrm>
              <a:off x="5689600" y="6083300"/>
              <a:ext cx="3073400" cy="0"/>
            </a:xfrm>
            <a:prstGeom prst="line">
              <a:avLst/>
            </a:prstGeom>
            <a:noFill/>
            <a:ln w="38100">
              <a:solidFill>
                <a:srgbClr val="0033CC"/>
              </a:solidFill>
              <a:round/>
              <a:headEnd type="none" w="sm" len="sm"/>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fr-FR"/>
            </a:p>
          </p:txBody>
        </p:sp>
        <p:sp>
          <p:nvSpPr>
            <p:cNvPr id="991242" name="Rectangle 10"/>
            <p:cNvSpPr>
              <a:spLocks noChangeArrowheads="1"/>
            </p:cNvSpPr>
            <p:nvPr/>
          </p:nvSpPr>
          <p:spPr bwMode="auto">
            <a:xfrm>
              <a:off x="3556000" y="5537200"/>
              <a:ext cx="2095500" cy="317500"/>
            </a:xfrm>
            <a:prstGeom prst="rect">
              <a:avLst/>
            </a:prstGeom>
            <a:noFill/>
            <a:ln w="12700">
              <a:solidFill>
                <a:srgbClr val="0033CC"/>
              </a:solidFill>
              <a:miter lim="800000"/>
              <a:headEnd type="none" w="sm" len="sm"/>
              <a:tailEnd type="none" w="sm" len="sm"/>
            </a:ln>
            <a:effectLst/>
            <a:extLst>
              <a:ext uri="{909E8E84-426E-40dd-AFC4-6F175D3DCCD1}">
                <a14:hiddenFill xmlns:a14="http://schemas.microsoft.com/office/drawing/2010/main" xmlns="">
                  <a:solidFill>
                    <a:srgbClr val="FFFF66"/>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fr-FR" sz="2000">
                  <a:solidFill>
                    <a:schemeClr val="tx2"/>
                  </a:solidFill>
                  <a:latin typeface="Times New Roman" charset="0"/>
                </a:rPr>
                <a:t>Engine Reliability</a:t>
              </a:r>
            </a:p>
          </p:txBody>
        </p:sp>
        <p:sp>
          <p:nvSpPr>
            <p:cNvPr id="991243" name="Rectangle 11"/>
            <p:cNvSpPr>
              <a:spLocks noChangeArrowheads="1"/>
            </p:cNvSpPr>
            <p:nvPr/>
          </p:nvSpPr>
          <p:spPr bwMode="auto">
            <a:xfrm>
              <a:off x="3556000" y="5191125"/>
              <a:ext cx="2095500" cy="317500"/>
            </a:xfrm>
            <a:prstGeom prst="rect">
              <a:avLst/>
            </a:prstGeom>
            <a:noFill/>
            <a:ln w="12700">
              <a:solidFill>
                <a:srgbClr val="0033CC"/>
              </a:solidFill>
              <a:miter lim="800000"/>
              <a:headEnd type="none" w="sm" len="sm"/>
              <a:tailEnd type="none" w="sm" len="sm"/>
            </a:ln>
            <a:effectLst/>
            <a:extLst>
              <a:ext uri="{909E8E84-426E-40dd-AFC4-6F175D3DCCD1}">
                <a14:hiddenFill xmlns:a14="http://schemas.microsoft.com/office/drawing/2010/main" xmlns="">
                  <a:solidFill>
                    <a:srgbClr val="FFFF66"/>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fr-FR" sz="2000">
                  <a:solidFill>
                    <a:schemeClr val="tx2"/>
                  </a:solidFill>
                  <a:latin typeface="Times New Roman" charset="0"/>
                </a:rPr>
                <a:t>Maintenance Error</a:t>
              </a:r>
            </a:p>
          </p:txBody>
        </p:sp>
        <p:sp>
          <p:nvSpPr>
            <p:cNvPr id="991244" name="Rectangle 12"/>
            <p:cNvSpPr>
              <a:spLocks noChangeArrowheads="1"/>
            </p:cNvSpPr>
            <p:nvPr/>
          </p:nvSpPr>
          <p:spPr bwMode="auto">
            <a:xfrm>
              <a:off x="3556000" y="4819650"/>
              <a:ext cx="2095500" cy="317500"/>
            </a:xfrm>
            <a:prstGeom prst="rect">
              <a:avLst/>
            </a:prstGeom>
            <a:noFill/>
            <a:ln w="12700">
              <a:solidFill>
                <a:srgbClr val="0033CC"/>
              </a:solidFill>
              <a:miter lim="800000"/>
              <a:headEnd type="none" w="sm" len="sm"/>
              <a:tailEnd type="none" w="sm" len="sm"/>
            </a:ln>
            <a:effectLst/>
            <a:extLst>
              <a:ext uri="{909E8E84-426E-40dd-AFC4-6F175D3DCCD1}">
                <a14:hiddenFill xmlns:a14="http://schemas.microsoft.com/office/drawing/2010/main" xmlns="">
                  <a:solidFill>
                    <a:srgbClr val="FFFF66"/>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fr-FR" sz="2000">
                  <a:solidFill>
                    <a:schemeClr val="tx2"/>
                  </a:solidFill>
                  <a:latin typeface="Times New Roman" charset="0"/>
                </a:rPr>
                <a:t>FOD</a:t>
              </a:r>
            </a:p>
          </p:txBody>
        </p:sp>
        <p:sp>
          <p:nvSpPr>
            <p:cNvPr id="991245" name="Rectangle 13"/>
            <p:cNvSpPr>
              <a:spLocks noChangeArrowheads="1"/>
            </p:cNvSpPr>
            <p:nvPr/>
          </p:nvSpPr>
          <p:spPr bwMode="auto">
            <a:xfrm>
              <a:off x="3556000" y="4094163"/>
              <a:ext cx="2095500" cy="317500"/>
            </a:xfrm>
            <a:prstGeom prst="rect">
              <a:avLst/>
            </a:prstGeom>
            <a:noFill/>
            <a:ln w="12700">
              <a:solidFill>
                <a:srgbClr val="0033CC"/>
              </a:solidFill>
              <a:miter lim="800000"/>
              <a:headEnd type="none" w="sm" len="sm"/>
              <a:tailEnd type="none" w="sm" len="sm"/>
            </a:ln>
            <a:effectLst/>
            <a:extLst>
              <a:ext uri="{909E8E84-426E-40dd-AFC4-6F175D3DCCD1}">
                <a14:hiddenFill xmlns:a14="http://schemas.microsoft.com/office/drawing/2010/main" xmlns="">
                  <a:solidFill>
                    <a:srgbClr val="FFFF66"/>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fr-FR" sz="2000">
                  <a:solidFill>
                    <a:schemeClr val="tx2"/>
                  </a:solidFill>
                  <a:latin typeface="Times New Roman" charset="0"/>
                </a:rPr>
                <a:t>Bird strike</a:t>
              </a:r>
            </a:p>
          </p:txBody>
        </p:sp>
        <p:sp>
          <p:nvSpPr>
            <p:cNvPr id="991246" name="Rectangle 14"/>
            <p:cNvSpPr>
              <a:spLocks noChangeArrowheads="1"/>
            </p:cNvSpPr>
            <p:nvPr/>
          </p:nvSpPr>
          <p:spPr bwMode="auto">
            <a:xfrm>
              <a:off x="3556000" y="3455988"/>
              <a:ext cx="2095500" cy="317500"/>
            </a:xfrm>
            <a:prstGeom prst="rect">
              <a:avLst/>
            </a:prstGeom>
            <a:noFill/>
            <a:ln w="12700">
              <a:solidFill>
                <a:srgbClr val="0033CC"/>
              </a:solidFill>
              <a:miter lim="800000"/>
              <a:headEnd type="none" w="sm" len="sm"/>
              <a:tailEnd type="none" w="sm" len="sm"/>
            </a:ln>
            <a:effectLst/>
            <a:extLst>
              <a:ext uri="{909E8E84-426E-40dd-AFC4-6F175D3DCCD1}">
                <a14:hiddenFill xmlns:a14="http://schemas.microsoft.com/office/drawing/2010/main" xmlns="">
                  <a:solidFill>
                    <a:srgbClr val="FFFF66"/>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fr-FR" sz="2000">
                  <a:solidFill>
                    <a:schemeClr val="tx2"/>
                  </a:solidFill>
                  <a:latin typeface="Times New Roman" charset="0"/>
                </a:rPr>
                <a:t>Fuel Contamination</a:t>
              </a:r>
            </a:p>
          </p:txBody>
        </p:sp>
        <p:sp>
          <p:nvSpPr>
            <p:cNvPr id="991247" name="Rectangle 15"/>
            <p:cNvSpPr>
              <a:spLocks noChangeArrowheads="1"/>
            </p:cNvSpPr>
            <p:nvPr/>
          </p:nvSpPr>
          <p:spPr bwMode="auto">
            <a:xfrm>
              <a:off x="3556000" y="3086100"/>
              <a:ext cx="2095500" cy="317500"/>
            </a:xfrm>
            <a:prstGeom prst="rect">
              <a:avLst/>
            </a:prstGeom>
            <a:noFill/>
            <a:ln w="12700">
              <a:solidFill>
                <a:srgbClr val="0033CC"/>
              </a:solidFill>
              <a:miter lim="800000"/>
              <a:headEnd type="none" w="sm" len="sm"/>
              <a:tailEnd type="none" w="sm" len="sm"/>
            </a:ln>
            <a:effectLst/>
            <a:extLst>
              <a:ext uri="{909E8E84-426E-40dd-AFC4-6F175D3DCCD1}">
                <a14:hiddenFill xmlns:a14="http://schemas.microsoft.com/office/drawing/2010/main" xmlns="">
                  <a:solidFill>
                    <a:srgbClr val="FFFF66"/>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fr-FR" sz="2000">
                  <a:solidFill>
                    <a:schemeClr val="tx2"/>
                  </a:solidFill>
                  <a:latin typeface="Times New Roman" charset="0"/>
                </a:rPr>
                <a:t>Fuel exhaustion</a:t>
              </a:r>
            </a:p>
          </p:txBody>
        </p:sp>
        <p:sp>
          <p:nvSpPr>
            <p:cNvPr id="991248" name="Rectangle 16"/>
            <p:cNvSpPr>
              <a:spLocks noChangeArrowheads="1"/>
            </p:cNvSpPr>
            <p:nvPr/>
          </p:nvSpPr>
          <p:spPr bwMode="auto">
            <a:xfrm flipV="1">
              <a:off x="876300" y="5524500"/>
              <a:ext cx="2603500" cy="322263"/>
            </a:xfrm>
            <a:prstGeom prst="rect">
              <a:avLst/>
            </a:prstGeom>
            <a:solidFill>
              <a:schemeClr val="accent2"/>
            </a:solidFill>
            <a:ln w="12700">
              <a:solidFill>
                <a:srgbClr val="0033CC"/>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ot="10800000" wrap="none" anchor="ctr"/>
            <a:lstStyle/>
            <a:p>
              <a:pPr algn="ctr"/>
              <a:endParaRPr lang="en-US" sz="2000">
                <a:solidFill>
                  <a:schemeClr val="tx2"/>
                </a:solidFill>
                <a:latin typeface="Times New Roman" charset="0"/>
              </a:endParaRPr>
            </a:p>
          </p:txBody>
        </p:sp>
        <p:sp>
          <p:nvSpPr>
            <p:cNvPr id="991249" name="Text Box 17"/>
            <p:cNvSpPr txBox="1">
              <a:spLocks noChangeArrowheads="1"/>
            </p:cNvSpPr>
            <p:nvPr/>
          </p:nvSpPr>
          <p:spPr bwMode="auto">
            <a:xfrm>
              <a:off x="8264525" y="6134100"/>
              <a:ext cx="7175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fr-FR" sz="1800">
                  <a:solidFill>
                    <a:schemeClr val="tx2"/>
                  </a:solidFill>
                  <a:latin typeface="Times New Roman" charset="0"/>
                </a:rPr>
                <a:t>100%</a:t>
              </a:r>
            </a:p>
          </p:txBody>
        </p:sp>
        <p:sp>
          <p:nvSpPr>
            <p:cNvPr id="991250" name="Text Box 18"/>
            <p:cNvSpPr txBox="1">
              <a:spLocks noChangeArrowheads="1"/>
            </p:cNvSpPr>
            <p:nvPr/>
          </p:nvSpPr>
          <p:spPr bwMode="auto">
            <a:xfrm>
              <a:off x="5318125" y="6096000"/>
              <a:ext cx="4889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fr-FR" sz="1800">
                  <a:solidFill>
                    <a:schemeClr val="tx2"/>
                  </a:solidFill>
                  <a:latin typeface="Times New Roman" charset="0"/>
                </a:rPr>
                <a:t>0%</a:t>
              </a:r>
            </a:p>
          </p:txBody>
        </p:sp>
        <p:sp>
          <p:nvSpPr>
            <p:cNvPr id="991251" name="Rectangle 19"/>
            <p:cNvSpPr>
              <a:spLocks noChangeArrowheads="1"/>
            </p:cNvSpPr>
            <p:nvPr/>
          </p:nvSpPr>
          <p:spPr bwMode="auto">
            <a:xfrm>
              <a:off x="3035300" y="5186363"/>
              <a:ext cx="469900" cy="300037"/>
            </a:xfrm>
            <a:prstGeom prst="rect">
              <a:avLst/>
            </a:prstGeom>
            <a:solidFill>
              <a:schemeClr val="accent2"/>
            </a:solidFill>
            <a:ln w="12700">
              <a:solidFill>
                <a:srgbClr val="0033CC"/>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endParaRPr lang="en-US" sz="2000">
                <a:solidFill>
                  <a:schemeClr val="tx2"/>
                </a:solidFill>
                <a:latin typeface="Times New Roman" charset="0"/>
              </a:endParaRPr>
            </a:p>
          </p:txBody>
        </p:sp>
        <p:sp>
          <p:nvSpPr>
            <p:cNvPr id="991252" name="Rectangle 20"/>
            <p:cNvSpPr>
              <a:spLocks noChangeArrowheads="1"/>
            </p:cNvSpPr>
            <p:nvPr/>
          </p:nvSpPr>
          <p:spPr bwMode="auto">
            <a:xfrm flipV="1">
              <a:off x="5727700" y="5181600"/>
              <a:ext cx="571500" cy="322263"/>
            </a:xfrm>
            <a:prstGeom prst="rect">
              <a:avLst/>
            </a:prstGeom>
            <a:solidFill>
              <a:srgbClr val="FF3300"/>
            </a:solidFill>
            <a:ln w="12700">
              <a:solidFill>
                <a:srgbClr val="0033CC"/>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ot="10800000" wrap="none" anchor="ctr"/>
            <a:lstStyle/>
            <a:p>
              <a:pPr algn="ctr"/>
              <a:endParaRPr lang="en-US" sz="2000">
                <a:solidFill>
                  <a:schemeClr val="tx2"/>
                </a:solidFill>
                <a:latin typeface="Times New Roman" charset="0"/>
              </a:endParaRPr>
            </a:p>
          </p:txBody>
        </p:sp>
        <p:sp>
          <p:nvSpPr>
            <p:cNvPr id="991253" name="Rectangle 21"/>
            <p:cNvSpPr>
              <a:spLocks noChangeArrowheads="1"/>
            </p:cNvSpPr>
            <p:nvPr/>
          </p:nvSpPr>
          <p:spPr bwMode="auto">
            <a:xfrm>
              <a:off x="3365500" y="4805363"/>
              <a:ext cx="114300" cy="312737"/>
            </a:xfrm>
            <a:prstGeom prst="rect">
              <a:avLst/>
            </a:prstGeom>
            <a:solidFill>
              <a:schemeClr val="accent2"/>
            </a:solidFill>
            <a:ln w="12700">
              <a:solidFill>
                <a:srgbClr val="0033CC"/>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endParaRPr lang="en-US" sz="2000">
                <a:solidFill>
                  <a:schemeClr val="tx2"/>
                </a:solidFill>
                <a:latin typeface="Times New Roman" charset="0"/>
              </a:endParaRPr>
            </a:p>
          </p:txBody>
        </p:sp>
        <p:sp>
          <p:nvSpPr>
            <p:cNvPr id="991254" name="Rectangle 22"/>
            <p:cNvSpPr>
              <a:spLocks noChangeArrowheads="1"/>
            </p:cNvSpPr>
            <p:nvPr/>
          </p:nvSpPr>
          <p:spPr bwMode="auto">
            <a:xfrm flipV="1">
              <a:off x="5740400" y="4864100"/>
              <a:ext cx="42863" cy="296863"/>
            </a:xfrm>
            <a:prstGeom prst="rect">
              <a:avLst/>
            </a:prstGeom>
            <a:solidFill>
              <a:srgbClr val="FF3300"/>
            </a:solidFill>
            <a:ln w="12700">
              <a:solidFill>
                <a:srgbClr val="0033CC"/>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ot="10800000" wrap="none" anchor="ctr"/>
            <a:lstStyle/>
            <a:p>
              <a:pPr algn="ctr"/>
              <a:endParaRPr lang="en-US" sz="2000">
                <a:solidFill>
                  <a:schemeClr val="tx2"/>
                </a:solidFill>
                <a:latin typeface="Times New Roman" charset="0"/>
              </a:endParaRPr>
            </a:p>
          </p:txBody>
        </p:sp>
        <p:sp>
          <p:nvSpPr>
            <p:cNvPr id="991255" name="Rectangle 23"/>
            <p:cNvSpPr>
              <a:spLocks noChangeArrowheads="1"/>
            </p:cNvSpPr>
            <p:nvPr/>
          </p:nvSpPr>
          <p:spPr bwMode="auto">
            <a:xfrm flipV="1">
              <a:off x="5727700" y="3073400"/>
              <a:ext cx="1676400" cy="309563"/>
            </a:xfrm>
            <a:prstGeom prst="rect">
              <a:avLst/>
            </a:prstGeom>
            <a:solidFill>
              <a:srgbClr val="FF3300"/>
            </a:solidFill>
            <a:ln w="12700">
              <a:solidFill>
                <a:srgbClr val="0033CC"/>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ot="10800000" wrap="none" anchor="ctr"/>
            <a:lstStyle/>
            <a:p>
              <a:pPr algn="ctr"/>
              <a:endParaRPr lang="en-US" sz="2000">
                <a:solidFill>
                  <a:schemeClr val="tx2"/>
                </a:solidFill>
                <a:latin typeface="Times New Roman" charset="0"/>
              </a:endParaRPr>
            </a:p>
          </p:txBody>
        </p:sp>
        <p:sp>
          <p:nvSpPr>
            <p:cNvPr id="991256" name="Rectangle 24"/>
            <p:cNvSpPr>
              <a:spLocks noChangeArrowheads="1"/>
            </p:cNvSpPr>
            <p:nvPr/>
          </p:nvSpPr>
          <p:spPr bwMode="auto">
            <a:xfrm flipV="1">
              <a:off x="5727700" y="3429000"/>
              <a:ext cx="241300" cy="296863"/>
            </a:xfrm>
            <a:prstGeom prst="rect">
              <a:avLst/>
            </a:prstGeom>
            <a:solidFill>
              <a:srgbClr val="FF3300"/>
            </a:solidFill>
            <a:ln w="12700">
              <a:solidFill>
                <a:srgbClr val="0033CC"/>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ot="10800000" wrap="none" anchor="ctr"/>
            <a:lstStyle/>
            <a:p>
              <a:pPr algn="ctr"/>
              <a:endParaRPr lang="en-US" sz="2000">
                <a:solidFill>
                  <a:schemeClr val="tx2"/>
                </a:solidFill>
                <a:latin typeface="Times New Roman" charset="0"/>
              </a:endParaRPr>
            </a:p>
          </p:txBody>
        </p:sp>
        <p:sp>
          <p:nvSpPr>
            <p:cNvPr id="991257" name="Rectangle 25"/>
            <p:cNvSpPr>
              <a:spLocks noChangeArrowheads="1"/>
            </p:cNvSpPr>
            <p:nvPr/>
          </p:nvSpPr>
          <p:spPr bwMode="auto">
            <a:xfrm>
              <a:off x="3467100" y="4094163"/>
              <a:ext cx="55563" cy="325437"/>
            </a:xfrm>
            <a:prstGeom prst="rect">
              <a:avLst/>
            </a:prstGeom>
            <a:solidFill>
              <a:schemeClr val="accent2"/>
            </a:solidFill>
            <a:ln w="12700">
              <a:solidFill>
                <a:srgbClr val="0033CC"/>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endParaRPr lang="en-US" sz="2000">
                <a:solidFill>
                  <a:schemeClr val="tx2"/>
                </a:solidFill>
                <a:latin typeface="Times New Roman" charset="0"/>
              </a:endParaRPr>
            </a:p>
          </p:txBody>
        </p:sp>
        <p:sp>
          <p:nvSpPr>
            <p:cNvPr id="991258" name="Rectangle 26"/>
            <p:cNvSpPr>
              <a:spLocks noChangeArrowheads="1"/>
            </p:cNvSpPr>
            <p:nvPr/>
          </p:nvSpPr>
          <p:spPr bwMode="auto">
            <a:xfrm flipV="1">
              <a:off x="5740400" y="4102100"/>
              <a:ext cx="127000" cy="347663"/>
            </a:xfrm>
            <a:prstGeom prst="rect">
              <a:avLst/>
            </a:prstGeom>
            <a:solidFill>
              <a:srgbClr val="FF3300"/>
            </a:solidFill>
            <a:ln w="12700">
              <a:solidFill>
                <a:srgbClr val="0033CC"/>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ot="10800000" wrap="none" anchor="ctr"/>
            <a:lstStyle/>
            <a:p>
              <a:pPr algn="ctr"/>
              <a:endParaRPr lang="en-US" sz="2000">
                <a:solidFill>
                  <a:schemeClr val="tx2"/>
                </a:solidFill>
                <a:latin typeface="Times New Roman" charset="0"/>
              </a:endParaRPr>
            </a:p>
          </p:txBody>
        </p:sp>
        <p:sp>
          <p:nvSpPr>
            <p:cNvPr id="991259" name="Line 27"/>
            <p:cNvSpPr>
              <a:spLocks noChangeShapeType="1"/>
            </p:cNvSpPr>
            <p:nvPr/>
          </p:nvSpPr>
          <p:spPr bwMode="auto">
            <a:xfrm flipH="1" flipV="1">
              <a:off x="419100" y="6083300"/>
              <a:ext cx="3060700" cy="0"/>
            </a:xfrm>
            <a:prstGeom prst="line">
              <a:avLst/>
            </a:prstGeom>
            <a:noFill/>
            <a:ln w="38100">
              <a:solidFill>
                <a:srgbClr val="0033CC"/>
              </a:solidFill>
              <a:round/>
              <a:headEnd type="none" w="sm" len="sm"/>
              <a:tailEnd type="triangl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endParaRPr lang="fr-FR"/>
            </a:p>
          </p:txBody>
        </p:sp>
        <p:sp>
          <p:nvSpPr>
            <p:cNvPr id="991260" name="Text Box 28"/>
            <p:cNvSpPr txBox="1">
              <a:spLocks noChangeArrowheads="1"/>
            </p:cNvSpPr>
            <p:nvPr/>
          </p:nvSpPr>
          <p:spPr bwMode="auto">
            <a:xfrm>
              <a:off x="3260725" y="6134100"/>
              <a:ext cx="4889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fr-FR" sz="1800">
                  <a:solidFill>
                    <a:schemeClr val="tx2"/>
                  </a:solidFill>
                  <a:latin typeface="Times New Roman" charset="0"/>
                </a:rPr>
                <a:t>0%</a:t>
              </a:r>
            </a:p>
          </p:txBody>
        </p:sp>
        <p:sp>
          <p:nvSpPr>
            <p:cNvPr id="991261" name="Text Box 29"/>
            <p:cNvSpPr txBox="1">
              <a:spLocks noChangeArrowheads="1"/>
            </p:cNvSpPr>
            <p:nvPr/>
          </p:nvSpPr>
          <p:spPr bwMode="auto">
            <a:xfrm>
              <a:off x="365125" y="6134100"/>
              <a:ext cx="71755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fr-FR" sz="1800">
                  <a:solidFill>
                    <a:schemeClr val="tx2"/>
                  </a:solidFill>
                  <a:latin typeface="Times New Roman" charset="0"/>
                </a:rPr>
                <a:t>100%</a:t>
              </a:r>
            </a:p>
          </p:txBody>
        </p:sp>
        <p:sp>
          <p:nvSpPr>
            <p:cNvPr id="991262" name="Text Box 30"/>
            <p:cNvSpPr txBox="1">
              <a:spLocks noChangeArrowheads="1"/>
            </p:cNvSpPr>
            <p:nvPr/>
          </p:nvSpPr>
          <p:spPr bwMode="auto">
            <a:xfrm>
              <a:off x="6438900" y="1917700"/>
              <a:ext cx="1739900" cy="1004888"/>
            </a:xfrm>
            <a:prstGeom prst="rect">
              <a:avLst/>
            </a:prstGeom>
            <a:solidFill>
              <a:srgbClr val="FF3300"/>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fr-FR" sz="2400" b="1"/>
                <a:t>Dual IFSD</a:t>
              </a:r>
            </a:p>
            <a:p>
              <a:pPr>
                <a:spcBef>
                  <a:spcPct val="50000"/>
                </a:spcBef>
              </a:pPr>
              <a:r>
                <a:rPr lang="fr-FR" sz="2400" b="1"/>
                <a:t>(Accident)</a:t>
              </a:r>
            </a:p>
          </p:txBody>
        </p:sp>
        <p:sp>
          <p:nvSpPr>
            <p:cNvPr id="991263" name="Rectangle 31"/>
            <p:cNvSpPr>
              <a:spLocks noChangeArrowheads="1"/>
            </p:cNvSpPr>
            <p:nvPr/>
          </p:nvSpPr>
          <p:spPr bwMode="auto">
            <a:xfrm>
              <a:off x="3851920" y="1980639"/>
              <a:ext cx="2072653" cy="830997"/>
            </a:xfrm>
            <a:prstGeom prst="rect">
              <a:avLst/>
            </a:prstGeom>
            <a:solidFill>
              <a:schemeClr val="bg2"/>
            </a:solidFill>
            <a:ln>
              <a:noFill/>
            </a:ln>
            <a:effectLst/>
            <a:extLs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pPr algn="ctr"/>
              <a:r>
                <a:rPr lang="fr-FR" sz="2400" b="1" i="1" dirty="0">
                  <a:latin typeface="Times New Roman" charset="0"/>
                </a:rPr>
                <a:t>Most </a:t>
              </a:r>
              <a:r>
                <a:rPr lang="fr-FR" sz="2400" b="1" i="1" dirty="0" err="1">
                  <a:latin typeface="Times New Roman" charset="0"/>
                </a:rPr>
                <a:t>frequent</a:t>
              </a:r>
              <a:r>
                <a:rPr lang="fr-FR" sz="2400" b="1" i="1" dirty="0">
                  <a:latin typeface="Times New Roman" charset="0"/>
                </a:rPr>
                <a:t> </a:t>
              </a:r>
            </a:p>
            <a:p>
              <a:pPr algn="ctr"/>
              <a:r>
                <a:rPr lang="fr-FR" sz="2400" b="1" i="1" dirty="0">
                  <a:latin typeface="Times New Roman" charset="0"/>
                </a:rPr>
                <a:t>causes</a:t>
              </a:r>
            </a:p>
          </p:txBody>
        </p:sp>
        <p:sp>
          <p:nvSpPr>
            <p:cNvPr id="991264" name="Rectangle 32"/>
            <p:cNvSpPr>
              <a:spLocks noChangeArrowheads="1"/>
            </p:cNvSpPr>
            <p:nvPr/>
          </p:nvSpPr>
          <p:spPr bwMode="auto">
            <a:xfrm>
              <a:off x="3568700" y="4437063"/>
              <a:ext cx="2095500" cy="317500"/>
            </a:xfrm>
            <a:prstGeom prst="rect">
              <a:avLst/>
            </a:prstGeom>
            <a:noFill/>
            <a:ln w="12700">
              <a:solidFill>
                <a:srgbClr val="0033CC"/>
              </a:solidFill>
              <a:miter lim="800000"/>
              <a:headEnd type="none" w="sm" len="sm"/>
              <a:tailEnd type="none" w="sm" len="sm"/>
            </a:ln>
            <a:effectLst/>
            <a:extLst>
              <a:ext uri="{909E8E84-426E-40dd-AFC4-6F175D3DCCD1}">
                <a14:hiddenFill xmlns:a14="http://schemas.microsoft.com/office/drawing/2010/main" xmlns="">
                  <a:solidFill>
                    <a:srgbClr val="FFFF66"/>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fr-FR" sz="2000">
                  <a:solidFill>
                    <a:schemeClr val="tx2"/>
                  </a:solidFill>
                  <a:latin typeface="Times New Roman" charset="0"/>
                </a:rPr>
                <a:t>Flight Ops Error</a:t>
              </a:r>
            </a:p>
          </p:txBody>
        </p:sp>
        <p:sp>
          <p:nvSpPr>
            <p:cNvPr id="991265" name="Rectangle 33"/>
            <p:cNvSpPr>
              <a:spLocks noChangeArrowheads="1"/>
            </p:cNvSpPr>
            <p:nvPr/>
          </p:nvSpPr>
          <p:spPr bwMode="auto">
            <a:xfrm>
              <a:off x="3479800" y="4437063"/>
              <a:ext cx="55563" cy="325437"/>
            </a:xfrm>
            <a:prstGeom prst="rect">
              <a:avLst/>
            </a:prstGeom>
            <a:solidFill>
              <a:schemeClr val="accent2"/>
            </a:solidFill>
            <a:ln w="12700">
              <a:solidFill>
                <a:srgbClr val="0033CC"/>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endParaRPr lang="en-US" sz="2000">
                <a:solidFill>
                  <a:schemeClr val="tx2"/>
                </a:solidFill>
                <a:latin typeface="Times New Roman" charset="0"/>
              </a:endParaRPr>
            </a:p>
          </p:txBody>
        </p:sp>
        <p:sp>
          <p:nvSpPr>
            <p:cNvPr id="991266" name="Rectangle 34"/>
            <p:cNvSpPr>
              <a:spLocks noChangeArrowheads="1"/>
            </p:cNvSpPr>
            <p:nvPr/>
          </p:nvSpPr>
          <p:spPr bwMode="auto">
            <a:xfrm flipV="1">
              <a:off x="5740400" y="4483100"/>
              <a:ext cx="80963" cy="347663"/>
            </a:xfrm>
            <a:prstGeom prst="rect">
              <a:avLst/>
            </a:prstGeom>
            <a:solidFill>
              <a:srgbClr val="FF3300"/>
            </a:solidFill>
            <a:ln w="12700">
              <a:solidFill>
                <a:srgbClr val="0033CC"/>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ot="10800000" wrap="none" anchor="ctr"/>
            <a:lstStyle/>
            <a:p>
              <a:pPr algn="ctr"/>
              <a:endParaRPr lang="en-US" sz="2000">
                <a:solidFill>
                  <a:schemeClr val="tx2"/>
                </a:solidFill>
                <a:latin typeface="Times New Roman" charset="0"/>
              </a:endParaRPr>
            </a:p>
          </p:txBody>
        </p:sp>
        <p:sp>
          <p:nvSpPr>
            <p:cNvPr id="991267" name="Rectangle 35"/>
            <p:cNvSpPr>
              <a:spLocks noChangeArrowheads="1"/>
            </p:cNvSpPr>
            <p:nvPr/>
          </p:nvSpPr>
          <p:spPr bwMode="auto">
            <a:xfrm>
              <a:off x="3556000" y="3722688"/>
              <a:ext cx="2095500" cy="317500"/>
            </a:xfrm>
            <a:prstGeom prst="rect">
              <a:avLst/>
            </a:prstGeom>
            <a:noFill/>
            <a:ln w="12700">
              <a:solidFill>
                <a:srgbClr val="0033CC"/>
              </a:solidFill>
              <a:miter lim="800000"/>
              <a:headEnd type="none" w="sm" len="sm"/>
              <a:tailEnd type="none" w="sm" len="sm"/>
            </a:ln>
            <a:effectLst/>
            <a:extLst>
              <a:ext uri="{909E8E84-426E-40dd-AFC4-6F175D3DCCD1}">
                <a14:hiddenFill xmlns:a14="http://schemas.microsoft.com/office/drawing/2010/main" xmlns="">
                  <a:solidFill>
                    <a:srgbClr val="FFFF66"/>
                  </a:solid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pPr algn="ctr"/>
              <a:r>
                <a:rPr lang="fr-FR" sz="2000">
                  <a:solidFill>
                    <a:schemeClr val="tx2"/>
                  </a:solidFill>
                  <a:latin typeface="Times New Roman" charset="0"/>
                </a:rPr>
                <a:t>Volcanic ashes</a:t>
              </a:r>
            </a:p>
          </p:txBody>
        </p:sp>
        <p:sp>
          <p:nvSpPr>
            <p:cNvPr id="991268" name="Rectangle 36"/>
            <p:cNvSpPr>
              <a:spLocks noChangeArrowheads="1"/>
            </p:cNvSpPr>
            <p:nvPr/>
          </p:nvSpPr>
          <p:spPr bwMode="auto">
            <a:xfrm flipV="1">
              <a:off x="5727700" y="3784600"/>
              <a:ext cx="165100" cy="296863"/>
            </a:xfrm>
            <a:prstGeom prst="rect">
              <a:avLst/>
            </a:prstGeom>
            <a:solidFill>
              <a:srgbClr val="FF3300"/>
            </a:solidFill>
            <a:ln w="12700">
              <a:solidFill>
                <a:srgbClr val="0033CC"/>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ot="10800000" wrap="none" anchor="ctr"/>
            <a:lstStyle/>
            <a:p>
              <a:pPr algn="ctr"/>
              <a:endParaRPr lang="en-US" sz="2000">
                <a:solidFill>
                  <a:schemeClr val="tx2"/>
                </a:solidFill>
                <a:latin typeface="Times New Roman" charset="0"/>
              </a:endParaRPr>
            </a:p>
          </p:txBody>
        </p:sp>
        <p:sp>
          <p:nvSpPr>
            <p:cNvPr id="991269" name="Rectangle 37"/>
            <p:cNvSpPr>
              <a:spLocks noChangeArrowheads="1"/>
            </p:cNvSpPr>
            <p:nvPr/>
          </p:nvSpPr>
          <p:spPr bwMode="auto">
            <a:xfrm flipV="1">
              <a:off x="5715000" y="5549900"/>
              <a:ext cx="42863" cy="296863"/>
            </a:xfrm>
            <a:prstGeom prst="rect">
              <a:avLst/>
            </a:prstGeom>
            <a:solidFill>
              <a:srgbClr val="FF3300"/>
            </a:solidFill>
            <a:ln w="12700">
              <a:solidFill>
                <a:srgbClr val="0033CC"/>
              </a:solidFill>
              <a:miter lim="800000"/>
              <a:headEnd type="none" w="sm" len="sm"/>
              <a:tailEnd type="none" w="sm" len="sm"/>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ot="10800000" wrap="none" anchor="ctr"/>
            <a:lstStyle/>
            <a:p>
              <a:pPr algn="ctr"/>
              <a:endParaRPr lang="en-US" sz="2000">
                <a:solidFill>
                  <a:schemeClr val="tx2"/>
                </a:solidFill>
                <a:latin typeface="Times New Roman" charset="0"/>
              </a:endParaRPr>
            </a:p>
          </p:txBody>
        </p:sp>
      </p:grpSp>
      <p:sp>
        <p:nvSpPr>
          <p:cNvPr id="36" name="Espace réservé du pied de page 2"/>
          <p:cNvSpPr>
            <a:spLocks noGrp="1"/>
          </p:cNvSpPr>
          <p:nvPr>
            <p:ph type="ftr" sz="quarter" idx="3"/>
          </p:nvPr>
        </p:nvSpPr>
        <p:spPr>
          <a:xfrm>
            <a:off x="914400" y="6416675"/>
            <a:ext cx="5562600" cy="365125"/>
          </a:xfrm>
          <a:prstGeom prst="rect">
            <a:avLst/>
          </a:prstGeom>
        </p:spPr>
        <p:txBody>
          <a:bodyPr vert="horz" anchor="b"/>
          <a:lstStyle>
            <a:lvl1pPr algn="r" eaLnBrk="1" latinLnBrk="0" hangingPunct="1">
              <a:defRPr kumimoji="0" sz="1400">
                <a:solidFill>
                  <a:schemeClr val="tx2"/>
                </a:solidFill>
              </a:defRPr>
            </a:lvl1pPr>
            <a:extLst/>
          </a:lstStyle>
          <a:p>
            <a:r>
              <a:rPr lang="fr-FR" dirty="0" err="1"/>
              <a:t>Predicting</a:t>
            </a:r>
            <a:r>
              <a:rPr lang="fr-FR" dirty="0"/>
              <a:t> The Fatal </a:t>
            </a:r>
            <a:r>
              <a:rPr lang="fr-FR" dirty="0" err="1"/>
              <a:t>Flaws</a:t>
            </a:r>
            <a:r>
              <a:rPr lang="fr-FR" dirty="0"/>
              <a:t> – </a:t>
            </a:r>
            <a:r>
              <a:rPr lang="fr-FR" dirty="0" err="1"/>
              <a:t>RAeS</a:t>
            </a:r>
            <a:r>
              <a:rPr lang="fr-FR" dirty="0"/>
              <a:t>-  26-27 </a:t>
            </a:r>
            <a:r>
              <a:rPr lang="fr-FR" dirty="0" err="1"/>
              <a:t>November</a:t>
            </a:r>
            <a:r>
              <a:rPr lang="fr-FR" dirty="0"/>
              <a:t> 2015</a:t>
            </a:r>
          </a:p>
        </p:txBody>
      </p:sp>
      <p:sp>
        <p:nvSpPr>
          <p:cNvPr id="39" name="Text Box 38"/>
          <p:cNvSpPr txBox="1">
            <a:spLocks noChangeArrowheads="1"/>
          </p:cNvSpPr>
          <p:nvPr/>
        </p:nvSpPr>
        <p:spPr bwMode="auto">
          <a:xfrm>
            <a:off x="1054100" y="2666800"/>
            <a:ext cx="7340600" cy="936000"/>
          </a:xfrm>
          <a:prstGeom prst="rect">
            <a:avLst/>
          </a:prstGeom>
          <a:solidFill>
            <a:srgbClr val="FFFF66"/>
          </a:solidFill>
          <a:ln>
            <a:noFill/>
          </a:ln>
          <a:effectLst/>
          <a:extLs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lgn="ctr">
              <a:spcBef>
                <a:spcPct val="50000"/>
              </a:spcBef>
            </a:pPr>
            <a:r>
              <a:rPr lang="en-US" b="1" dirty="0">
                <a:solidFill>
                  <a:srgbClr val="0033CC"/>
                </a:solidFill>
              </a:rPr>
              <a:t>The most frequent cause of a single IFSD is the least probable cause of a dual IFSD!</a:t>
            </a:r>
            <a:endParaRPr lang="en-US" dirty="0">
              <a:solidFill>
                <a:srgbClr val="0033CC"/>
              </a:solidFill>
            </a:endParaRPr>
          </a:p>
        </p:txBody>
      </p:sp>
      <p:sp>
        <p:nvSpPr>
          <p:cNvPr id="40" name="Text Box 39"/>
          <p:cNvSpPr txBox="1">
            <a:spLocks noChangeArrowheads="1"/>
          </p:cNvSpPr>
          <p:nvPr/>
        </p:nvSpPr>
        <p:spPr bwMode="auto">
          <a:xfrm>
            <a:off x="1066800" y="3720900"/>
            <a:ext cx="7340600" cy="936000"/>
          </a:xfrm>
          <a:prstGeom prst="rect">
            <a:avLst/>
          </a:prstGeom>
          <a:solidFill>
            <a:srgbClr val="FFFF66"/>
          </a:solidFill>
          <a:ln>
            <a:noFill/>
          </a:ln>
          <a:effectLst/>
          <a:extLs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lgn="ctr">
              <a:spcBef>
                <a:spcPct val="50000"/>
              </a:spcBef>
            </a:pPr>
            <a:r>
              <a:rPr lang="en-US" b="1">
                <a:solidFill>
                  <a:srgbClr val="0033CC"/>
                </a:solidFill>
              </a:rPr>
              <a:t>In a redundant system, independent causes are second order contributors </a:t>
            </a:r>
            <a:endParaRPr lang="en-US">
              <a:solidFill>
                <a:srgbClr val="0033CC"/>
              </a:solidFill>
            </a:endParaRPr>
          </a:p>
        </p:txBody>
      </p:sp>
      <p:sp>
        <p:nvSpPr>
          <p:cNvPr id="41" name="Text Box 39"/>
          <p:cNvSpPr txBox="1">
            <a:spLocks noChangeArrowheads="1"/>
          </p:cNvSpPr>
          <p:nvPr/>
        </p:nvSpPr>
        <p:spPr bwMode="auto">
          <a:xfrm>
            <a:off x="1043608" y="4876418"/>
            <a:ext cx="7340600" cy="784830"/>
          </a:xfrm>
          <a:prstGeom prst="rect">
            <a:avLst/>
          </a:prstGeom>
          <a:solidFill>
            <a:srgbClr val="FFFF66"/>
          </a:solidFill>
          <a:ln>
            <a:noFill/>
          </a:ln>
          <a:effectLst/>
          <a:extLst>
            <a:ext uri="{91240B29-F687-4f45-9708-019B960494DF}">
              <a14:hiddenLine xmlns:a14="http://schemas.microsoft.com/office/drawing/2010/main" xmlns="" w="12700">
                <a:solidFill>
                  <a:schemeClr val="tx1"/>
                </a:solidFill>
                <a:miter lim="800000"/>
                <a:headEnd type="none" w="sm" len="sm"/>
                <a:tailEnd type="none" w="sm" len="sm"/>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lgn="ctr">
              <a:spcBef>
                <a:spcPct val="50000"/>
              </a:spcBef>
            </a:pPr>
            <a:r>
              <a:rPr lang="en-US" b="1" dirty="0">
                <a:solidFill>
                  <a:srgbClr val="0033CC"/>
                </a:solidFill>
              </a:rPr>
              <a:t>Quality management is not safety management</a:t>
            </a:r>
            <a:endParaRPr lang="en-US" dirty="0">
              <a:solidFill>
                <a:srgbClr val="0033CC"/>
              </a:solidFill>
            </a:endParaRPr>
          </a:p>
          <a:p>
            <a:pPr algn="ctr">
              <a:spcBef>
                <a:spcPct val="50000"/>
              </a:spcBef>
            </a:pPr>
            <a:endParaRPr lang="en-US" b="1" dirty="0">
              <a:solidFill>
                <a:srgbClr val="0033CC"/>
              </a:solidFill>
            </a:endParaRPr>
          </a:p>
        </p:txBody>
      </p:sp>
    </p:spTree>
    <p:extLst>
      <p:ext uri="{BB962C8B-B14F-4D97-AF65-F5344CB8AC3E}">
        <p14:creationId xmlns:p14="http://schemas.microsoft.com/office/powerpoint/2010/main" val="237475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Rectangle 2"/>
          <p:cNvSpPr>
            <a:spLocks noGrp="1" noChangeArrowheads="1"/>
          </p:cNvSpPr>
          <p:nvPr>
            <p:ph type="title"/>
          </p:nvPr>
        </p:nvSpPr>
        <p:spPr/>
        <p:txBody>
          <a:bodyPr/>
          <a:lstStyle/>
          <a:p>
            <a:r>
              <a:rPr lang="en-US"/>
              <a:t>MIT study (Barnett 2003)</a:t>
            </a:r>
            <a:endParaRPr lang="en-US" dirty="0"/>
          </a:p>
        </p:txBody>
      </p:sp>
      <p:sp>
        <p:nvSpPr>
          <p:cNvPr id="285699" name="Rectangle 3"/>
          <p:cNvSpPr>
            <a:spLocks noGrp="1" noChangeArrowheads="1"/>
          </p:cNvSpPr>
          <p:nvPr>
            <p:ph idx="1"/>
          </p:nvPr>
        </p:nvSpPr>
        <p:spPr>
          <a:xfrm>
            <a:off x="683568" y="2132856"/>
            <a:ext cx="8003232" cy="4725144"/>
          </a:xfrm>
        </p:spPr>
        <p:txBody>
          <a:bodyPr>
            <a:normAutofit/>
          </a:bodyPr>
          <a:lstStyle/>
          <a:p>
            <a:r>
              <a:rPr lang="en-US" sz="2400" dirty="0"/>
              <a:t>Seeking correlation between incident rates and passenger death risk, across Major US jet airlines, 1990-1996</a:t>
            </a:r>
          </a:p>
          <a:p>
            <a:r>
              <a:rPr lang="en-US" sz="2400" dirty="0"/>
              <a:t>Significant </a:t>
            </a:r>
            <a:r>
              <a:rPr lang="en-US" sz="2400" dirty="0">
                <a:solidFill>
                  <a:srgbClr val="FF0000"/>
                </a:solidFill>
              </a:rPr>
              <a:t>negative</a:t>
            </a:r>
            <a:r>
              <a:rPr lang="en-US" sz="2400" dirty="0"/>
              <a:t> correlation found!</a:t>
            </a:r>
          </a:p>
          <a:p>
            <a:r>
              <a:rPr lang="en-US" sz="2400" dirty="0">
                <a:solidFill>
                  <a:srgbClr val="FFFF00"/>
                </a:solidFill>
              </a:rPr>
              <a:t>“ </a:t>
            </a:r>
            <a:r>
              <a:rPr lang="en-US" sz="2400" i="1" dirty="0">
                <a:solidFill>
                  <a:srgbClr val="FFFF00"/>
                </a:solidFill>
              </a:rPr>
              <a:t>Taken literally, the data suggest that a passenger would have reduced his airborne death risk over this period by preferring mishap-prone airlines”</a:t>
            </a:r>
          </a:p>
          <a:p>
            <a:r>
              <a:rPr lang="en-US" sz="2400" i="1" dirty="0">
                <a:solidFill>
                  <a:srgbClr val="FFFF00"/>
                </a:solidFill>
              </a:rPr>
              <a:t>“ Data analysis fails to support the conjecture that, the greater an airline’s involvement in mishaps, the greater its propensity to suffer the disasters that passengers fear</a:t>
            </a:r>
            <a:r>
              <a:rPr lang="en-US" sz="2400" dirty="0">
                <a:solidFill>
                  <a:srgbClr val="FFFF00"/>
                </a:solidFill>
              </a:rPr>
              <a:t> ”.</a:t>
            </a:r>
          </a:p>
        </p:txBody>
      </p:sp>
      <p:sp>
        <p:nvSpPr>
          <p:cNvPr id="4" name="Espace réservé du pied de page 2"/>
          <p:cNvSpPr>
            <a:spLocks noGrp="1"/>
          </p:cNvSpPr>
          <p:nvPr>
            <p:ph type="ftr" sz="quarter" idx="3"/>
          </p:nvPr>
        </p:nvSpPr>
        <p:spPr>
          <a:xfrm>
            <a:off x="914400" y="6416675"/>
            <a:ext cx="5562600" cy="365125"/>
          </a:xfrm>
          <a:prstGeom prst="rect">
            <a:avLst/>
          </a:prstGeom>
        </p:spPr>
        <p:txBody>
          <a:bodyPr vert="horz" anchor="b"/>
          <a:lstStyle>
            <a:lvl1pPr algn="r" eaLnBrk="1" latinLnBrk="0" hangingPunct="1">
              <a:defRPr kumimoji="0" sz="1400">
                <a:solidFill>
                  <a:schemeClr val="tx2"/>
                </a:solidFill>
              </a:defRPr>
            </a:lvl1pPr>
            <a:extLst/>
          </a:lstStyle>
          <a:p>
            <a:r>
              <a:rPr lang="fr-FR" dirty="0" err="1"/>
              <a:t>Predicting</a:t>
            </a:r>
            <a:r>
              <a:rPr lang="fr-FR" dirty="0"/>
              <a:t> The Fatal </a:t>
            </a:r>
            <a:r>
              <a:rPr lang="fr-FR" dirty="0" err="1"/>
              <a:t>Flaws</a:t>
            </a:r>
            <a:r>
              <a:rPr lang="fr-FR" dirty="0"/>
              <a:t> – </a:t>
            </a:r>
            <a:r>
              <a:rPr lang="fr-FR" dirty="0" err="1"/>
              <a:t>RAeS</a:t>
            </a:r>
            <a:r>
              <a:rPr lang="fr-FR" dirty="0"/>
              <a:t>-  26-27 </a:t>
            </a:r>
            <a:r>
              <a:rPr lang="fr-FR" dirty="0" err="1"/>
              <a:t>November</a:t>
            </a:r>
            <a:r>
              <a:rPr lang="fr-FR" dirty="0"/>
              <a:t> 2015</a:t>
            </a:r>
          </a:p>
        </p:txBody>
      </p:sp>
    </p:spTree>
    <p:extLst>
      <p:ext uri="{BB962C8B-B14F-4D97-AF65-F5344CB8AC3E}">
        <p14:creationId xmlns:p14="http://schemas.microsoft.com/office/powerpoint/2010/main" val="2759019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56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56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56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569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699"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solidFill>
                  <a:schemeClr val="accent6">
                    <a:lumMod val="60000"/>
                    <a:lumOff val="40000"/>
                  </a:schemeClr>
                </a:solidFill>
              </a:rPr>
              <a:t>PREDICTING THE FATAL FLAWS</a:t>
            </a:r>
            <a:endParaRPr lang="en-US" dirty="0"/>
          </a:p>
        </p:txBody>
      </p:sp>
      <p:sp>
        <p:nvSpPr>
          <p:cNvPr id="3" name="Espace réservé du contenu 2"/>
          <p:cNvSpPr>
            <a:spLocks noGrp="1"/>
          </p:cNvSpPr>
          <p:nvPr>
            <p:ph idx="1"/>
          </p:nvPr>
        </p:nvSpPr>
        <p:spPr>
          <a:xfrm>
            <a:off x="683568" y="4509120"/>
            <a:ext cx="8003232" cy="1584176"/>
          </a:xfrm>
          <a:ln>
            <a:solidFill>
              <a:schemeClr val="tx1"/>
            </a:solidFill>
          </a:ln>
        </p:spPr>
        <p:txBody>
          <a:bodyPr>
            <a:noAutofit/>
          </a:bodyPr>
          <a:lstStyle/>
          <a:p>
            <a:r>
              <a:rPr lang="en-US" sz="2800" dirty="0">
                <a:solidFill>
                  <a:srgbClr val="FFFF00"/>
                </a:solidFill>
              </a:rPr>
              <a:t>What is “complexity”?</a:t>
            </a:r>
          </a:p>
          <a:p>
            <a:r>
              <a:rPr lang="en-US" sz="2800" dirty="0">
                <a:solidFill>
                  <a:srgbClr val="FFFF00"/>
                </a:solidFill>
              </a:rPr>
              <a:t>What are the main implications of complexity on safety management?</a:t>
            </a:r>
          </a:p>
        </p:txBody>
      </p:sp>
      <p:sp>
        <p:nvSpPr>
          <p:cNvPr id="8" name="Espace réservé du contenu 2"/>
          <p:cNvSpPr txBox="1">
            <a:spLocks/>
          </p:cNvSpPr>
          <p:nvPr/>
        </p:nvSpPr>
        <p:spPr>
          <a:xfrm>
            <a:off x="755576" y="2564904"/>
            <a:ext cx="7920880" cy="1728192"/>
          </a:xfrm>
          <a:prstGeom prst="rect">
            <a:avLst/>
          </a:prstGeom>
        </p:spPr>
        <p:txBody>
          <a:bodyPr vert="horz">
            <a:normAutofit/>
          </a:bodyPr>
          <a:lst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r>
              <a:rPr lang="en-US" i="1" dirty="0"/>
              <a:t>« The ‘Fatal Flaws’ are caused by </a:t>
            </a:r>
            <a:r>
              <a:rPr lang="en-US" i="1" dirty="0">
                <a:solidFill>
                  <a:srgbClr val="FF0000"/>
                </a:solidFill>
              </a:rPr>
              <a:t>increasing complexity </a:t>
            </a:r>
            <a:r>
              <a:rPr lang="en-US" i="1" dirty="0"/>
              <a:t>and decreasing transparency in complex systems.»</a:t>
            </a:r>
          </a:p>
        </p:txBody>
      </p:sp>
      <p:sp>
        <p:nvSpPr>
          <p:cNvPr id="5" name="Rectangle 4"/>
          <p:cNvSpPr/>
          <p:nvPr/>
        </p:nvSpPr>
        <p:spPr>
          <a:xfrm>
            <a:off x="1331640" y="260648"/>
            <a:ext cx="2808312" cy="648072"/>
          </a:xfrm>
          <a:prstGeom prst="rect">
            <a:avLst/>
          </a:prstGeom>
          <a:solidFill>
            <a:schemeClr val="bg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3600" dirty="0">
                <a:solidFill>
                  <a:schemeClr val="accent6">
                    <a:lumMod val="60000"/>
                    <a:lumOff val="40000"/>
                  </a:schemeClr>
                </a:solidFill>
                <a:latin typeface="+mj-lt"/>
              </a:rPr>
              <a:t>DETECTING?</a:t>
            </a:r>
            <a:endParaRPr lang="en-US" sz="3600" dirty="0">
              <a:latin typeface="+mj-lt"/>
            </a:endParaRPr>
          </a:p>
        </p:txBody>
      </p:sp>
      <p:sp>
        <p:nvSpPr>
          <p:cNvPr id="11" name="Espace réservé du pied de page 2"/>
          <p:cNvSpPr>
            <a:spLocks noGrp="1"/>
          </p:cNvSpPr>
          <p:nvPr>
            <p:ph type="ftr" sz="quarter" idx="3"/>
          </p:nvPr>
        </p:nvSpPr>
        <p:spPr>
          <a:xfrm>
            <a:off x="914400" y="6416675"/>
            <a:ext cx="5562600" cy="365125"/>
          </a:xfrm>
          <a:prstGeom prst="rect">
            <a:avLst/>
          </a:prstGeom>
        </p:spPr>
        <p:txBody>
          <a:bodyPr vert="horz" anchor="b"/>
          <a:lstStyle>
            <a:lvl1pPr algn="r" eaLnBrk="1" latinLnBrk="0" hangingPunct="1">
              <a:defRPr kumimoji="0" sz="1400">
                <a:solidFill>
                  <a:schemeClr val="tx2"/>
                </a:solidFill>
              </a:defRPr>
            </a:lvl1pPr>
            <a:extLst/>
          </a:lstStyle>
          <a:p>
            <a:r>
              <a:rPr lang="fr-FR" dirty="0" err="1"/>
              <a:t>Predicting</a:t>
            </a:r>
            <a:r>
              <a:rPr lang="fr-FR" dirty="0"/>
              <a:t> The Fatal </a:t>
            </a:r>
            <a:r>
              <a:rPr lang="fr-FR" dirty="0" err="1"/>
              <a:t>Flaws</a:t>
            </a:r>
            <a:r>
              <a:rPr lang="fr-FR" dirty="0"/>
              <a:t> – </a:t>
            </a:r>
            <a:r>
              <a:rPr lang="fr-FR" dirty="0" err="1"/>
              <a:t>RAeS</a:t>
            </a:r>
            <a:r>
              <a:rPr lang="fr-FR" dirty="0"/>
              <a:t>-  26-27 </a:t>
            </a:r>
            <a:r>
              <a:rPr lang="fr-FR" dirty="0" err="1"/>
              <a:t>November</a:t>
            </a:r>
            <a:r>
              <a:rPr lang="fr-FR" dirty="0"/>
              <a:t> 2015</a:t>
            </a:r>
          </a:p>
        </p:txBody>
      </p:sp>
    </p:spTree>
    <p:extLst>
      <p:ext uri="{BB962C8B-B14F-4D97-AF65-F5344CB8AC3E}">
        <p14:creationId xmlns:p14="http://schemas.microsoft.com/office/powerpoint/2010/main" val="976380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10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bg/>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8" grpId="0" build="p"/>
      <p:bldP spid="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en-US" dirty="0"/>
              <a:t>From prediction to reality</a:t>
            </a:r>
          </a:p>
        </p:txBody>
      </p:sp>
      <p:graphicFrame>
        <p:nvGraphicFramePr>
          <p:cNvPr id="7" name="Tableau 6"/>
          <p:cNvGraphicFramePr>
            <a:graphicFrameLocks noGrp="1"/>
          </p:cNvGraphicFramePr>
          <p:nvPr>
            <p:extLst>
              <p:ext uri="{D42A27DB-BD31-4B8C-83A1-F6EECF244321}">
                <p14:modId xmlns:p14="http://schemas.microsoft.com/office/powerpoint/2010/main" val="3447290184"/>
              </p:ext>
            </p:extLst>
          </p:nvPr>
        </p:nvGraphicFramePr>
        <p:xfrm>
          <a:off x="395536" y="836712"/>
          <a:ext cx="8640959" cy="5137038"/>
        </p:xfrm>
        <a:graphic>
          <a:graphicData uri="http://schemas.openxmlformats.org/drawingml/2006/table">
            <a:tbl>
              <a:tblPr firstRow="1" bandRow="1">
                <a:tableStyleId>{5C22544A-7EE6-4342-B048-85BDC9FD1C3A}</a:tableStyleId>
              </a:tblPr>
              <a:tblGrid>
                <a:gridCol w="1034510">
                  <a:extLst>
                    <a:ext uri="{9D8B030D-6E8A-4147-A177-3AD203B41FA5}">
                      <a16:colId xmlns:a16="http://schemas.microsoft.com/office/drawing/2014/main" val="20000"/>
                    </a:ext>
                  </a:extLst>
                </a:gridCol>
                <a:gridCol w="1796148">
                  <a:extLst>
                    <a:ext uri="{9D8B030D-6E8A-4147-A177-3AD203B41FA5}">
                      <a16:colId xmlns:a16="http://schemas.microsoft.com/office/drawing/2014/main" val="20001"/>
                    </a:ext>
                  </a:extLst>
                </a:gridCol>
                <a:gridCol w="1489820">
                  <a:extLst>
                    <a:ext uri="{9D8B030D-6E8A-4147-A177-3AD203B41FA5}">
                      <a16:colId xmlns:a16="http://schemas.microsoft.com/office/drawing/2014/main" val="20002"/>
                    </a:ext>
                  </a:extLst>
                </a:gridCol>
                <a:gridCol w="1440161">
                  <a:extLst>
                    <a:ext uri="{9D8B030D-6E8A-4147-A177-3AD203B41FA5}">
                      <a16:colId xmlns:a16="http://schemas.microsoft.com/office/drawing/2014/main" val="20003"/>
                    </a:ext>
                  </a:extLst>
                </a:gridCol>
                <a:gridCol w="1224137">
                  <a:extLst>
                    <a:ext uri="{9D8B030D-6E8A-4147-A177-3AD203B41FA5}">
                      <a16:colId xmlns:a16="http://schemas.microsoft.com/office/drawing/2014/main" val="20004"/>
                    </a:ext>
                  </a:extLst>
                </a:gridCol>
                <a:gridCol w="1656183">
                  <a:extLst>
                    <a:ext uri="{9D8B030D-6E8A-4147-A177-3AD203B41FA5}">
                      <a16:colId xmlns:a16="http://schemas.microsoft.com/office/drawing/2014/main" val="20005"/>
                    </a:ext>
                  </a:extLst>
                </a:gridCol>
              </a:tblGrid>
              <a:tr h="1008113">
                <a:tc>
                  <a:txBody>
                    <a:bodyPr/>
                    <a:lstStyle/>
                    <a:p>
                      <a:endParaRPr lang="en-US" sz="1800" b="0" dirty="0">
                        <a:latin typeface="Arial"/>
                        <a:cs typeface="Arial"/>
                      </a:endParaRPr>
                    </a:p>
                  </a:txBody>
                  <a:tcPr anchor="ctr"/>
                </a:tc>
                <a:tc>
                  <a:txBody>
                    <a:bodyPr/>
                    <a:lstStyle/>
                    <a:p>
                      <a:r>
                        <a:rPr lang="en-US" sz="1800" b="0" dirty="0">
                          <a:latin typeface="Arial"/>
                          <a:cs typeface="Arial"/>
                        </a:rPr>
                        <a:t>Catastrophic accidents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a:latin typeface="Arial"/>
                          <a:cs typeface="Arial"/>
                        </a:rPr>
                        <a:t>Minimum</a:t>
                      </a:r>
                      <a:r>
                        <a:rPr lang="en-US" sz="1800" b="0" baseline="0" dirty="0">
                          <a:latin typeface="Arial"/>
                          <a:cs typeface="Arial"/>
                        </a:rPr>
                        <a:t> target</a:t>
                      </a:r>
                      <a:endParaRPr lang="en-US" sz="1800" b="0" dirty="0">
                        <a:latin typeface="Arial"/>
                        <a:cs typeface="Aria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0" dirty="0">
                          <a:latin typeface="Arial"/>
                          <a:cs typeface="Arial"/>
                        </a:rPr>
                        <a:t>Predicted value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a:latin typeface="Arial"/>
                          <a:cs typeface="Arial"/>
                        </a:rPr>
                        <a:t>Observed value</a:t>
                      </a:r>
                    </a:p>
                    <a:p>
                      <a:endParaRPr lang="en-US" sz="1800" b="0" dirty="0">
                        <a:latin typeface="Arial"/>
                        <a:cs typeface="Arial"/>
                      </a:endParaRPr>
                    </a:p>
                  </a:txBody>
                  <a:tcPr/>
                </a:tc>
                <a:tc>
                  <a:txBody>
                    <a:bodyPr/>
                    <a:lstStyle/>
                    <a:p>
                      <a:r>
                        <a:rPr lang="en-US" sz="1800" b="0" dirty="0">
                          <a:latin typeface="Arial"/>
                          <a:cs typeface="Arial"/>
                        </a:rPr>
                        <a:t>90% Confidence interval</a:t>
                      </a:r>
                    </a:p>
                  </a:txBody>
                  <a:tcPr/>
                </a:tc>
                <a:extLst>
                  <a:ext uri="{0D108BD9-81ED-4DB2-BD59-A6C34878D82A}">
                    <a16:rowId xmlns:a16="http://schemas.microsoft.com/office/drawing/2014/main" val="10000"/>
                  </a:ext>
                </a:extLst>
              </a:tr>
              <a:tr h="7775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a:cs typeface="Arial"/>
                        </a:rPr>
                        <a:t>Space Shuttle</a:t>
                      </a:r>
                    </a:p>
                  </a:txBody>
                  <a:tcPr anchor="ctr"/>
                </a:tc>
                <a:tc>
                  <a:txBody>
                    <a:bodyPr/>
                    <a:lstStyle/>
                    <a:p>
                      <a:pPr algn="ctr"/>
                      <a:r>
                        <a:rPr lang="en-US" sz="2000" dirty="0">
                          <a:latin typeface="Arial"/>
                          <a:cs typeface="Arial"/>
                        </a:rPr>
                        <a:t>Loss of crew</a:t>
                      </a:r>
                    </a:p>
                  </a:txBody>
                  <a:tcPr anchor="ctr"/>
                </a:tc>
                <a:tc>
                  <a:txBody>
                    <a:bodyPr/>
                    <a:lstStyle/>
                    <a:p>
                      <a:pPr algn="ctr"/>
                      <a:endParaRPr lang="en-US" sz="1800" dirty="0">
                        <a:latin typeface="Arial"/>
                        <a:cs typeface="Aria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Arial"/>
                          <a:cs typeface="Arial"/>
                        </a:rPr>
                        <a:t>10</a:t>
                      </a:r>
                      <a:r>
                        <a:rPr lang="en-US" sz="1800" baseline="30000" dirty="0">
                          <a:latin typeface="Arial"/>
                          <a:cs typeface="Arial"/>
                        </a:rPr>
                        <a:t>-4</a:t>
                      </a:r>
                    </a:p>
                  </a:txBody>
                  <a:tcPr anchor="ctr"/>
                </a:tc>
                <a:tc>
                  <a:txBody>
                    <a:bodyPr/>
                    <a:lstStyle/>
                    <a:p>
                      <a:pPr algn="ctr"/>
                      <a:r>
                        <a:rPr lang="en-US" sz="1800" dirty="0">
                          <a:latin typeface="Arial"/>
                          <a:cs typeface="Arial"/>
                        </a:rPr>
                        <a:t>1,5.10</a:t>
                      </a:r>
                      <a:r>
                        <a:rPr lang="en-US" sz="1800" baseline="30000" dirty="0">
                          <a:latin typeface="Arial"/>
                          <a:cs typeface="Arial"/>
                        </a:rPr>
                        <a:t>-2</a:t>
                      </a:r>
                    </a:p>
                  </a:txBody>
                  <a:tcPr anchor="ctr"/>
                </a:tc>
                <a:tc>
                  <a:txBody>
                    <a:bodyPr/>
                    <a:lstStyle/>
                    <a:p>
                      <a:pPr algn="ctr"/>
                      <a:endParaRPr lang="en-US" sz="1800" dirty="0">
                        <a:latin typeface="Arial"/>
                        <a:cs typeface="Arial"/>
                      </a:endParaRPr>
                    </a:p>
                  </a:txBody>
                  <a:tcPr anchor="ctr"/>
                </a:tc>
                <a:extLst>
                  <a:ext uri="{0D108BD9-81ED-4DB2-BD59-A6C34878D82A}">
                    <a16:rowId xmlns:a16="http://schemas.microsoft.com/office/drawing/2014/main" val="10001"/>
                  </a:ext>
                </a:extLst>
              </a:tr>
              <a:tr h="7775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a:cs typeface="Arial"/>
                        </a:rPr>
                        <a:t>Nuclear</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a:cs typeface="Arial"/>
                        </a:rPr>
                        <a:t>PWR</a:t>
                      </a:r>
                    </a:p>
                  </a:txBody>
                  <a:tcPr anchor="ctr"/>
                </a:tc>
                <a:tc>
                  <a:txBody>
                    <a:bodyPr/>
                    <a:lstStyle/>
                    <a:p>
                      <a:pPr algn="ctr"/>
                      <a:r>
                        <a:rPr lang="en-US" sz="2000" baseline="0" dirty="0">
                          <a:latin typeface="Arial"/>
                          <a:cs typeface="Arial"/>
                        </a:rPr>
                        <a:t>Core melt /reactor/year</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Arial"/>
                          <a:cs typeface="Arial"/>
                        </a:rPr>
                        <a:t>10</a:t>
                      </a:r>
                      <a:r>
                        <a:rPr lang="en-US" sz="1800" baseline="30000" dirty="0">
                          <a:latin typeface="Arial"/>
                          <a:cs typeface="Arial"/>
                        </a:rPr>
                        <a:t>-5 </a:t>
                      </a:r>
                    </a:p>
                  </a:txBody>
                  <a:tcPr anchor="ctr"/>
                </a:tc>
                <a:tc>
                  <a:txBody>
                    <a:bodyPr/>
                    <a:lstStyle/>
                    <a:p>
                      <a:pPr algn="ctr"/>
                      <a:r>
                        <a:rPr lang="en-US" sz="1800" baseline="0" dirty="0">
                          <a:latin typeface="Arial"/>
                          <a:cs typeface="Arial"/>
                        </a:rPr>
                        <a:t>7.10</a:t>
                      </a:r>
                      <a:r>
                        <a:rPr lang="en-US" sz="1800" baseline="30000" dirty="0">
                          <a:latin typeface="Arial"/>
                          <a:cs typeface="Arial"/>
                        </a:rPr>
                        <a:t>-6</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fr-FR" sz="1800" kern="1200" dirty="0">
                          <a:solidFill>
                            <a:schemeClr val="dk1"/>
                          </a:solidFill>
                          <a:effectLst/>
                          <a:latin typeface="Arial"/>
                          <a:ea typeface="+mn-ea"/>
                          <a:cs typeface="Arial"/>
                        </a:rPr>
                        <a:t>1. 10</a:t>
                      </a:r>
                      <a:r>
                        <a:rPr kumimoji="0" lang="fr-FR" sz="1800" kern="1200" baseline="30000" dirty="0">
                          <a:solidFill>
                            <a:schemeClr val="dk1"/>
                          </a:solidFill>
                          <a:effectLst/>
                          <a:latin typeface="Arial"/>
                          <a:ea typeface="+mn-ea"/>
                          <a:cs typeface="Arial"/>
                        </a:rPr>
                        <a:t>–4</a:t>
                      </a:r>
                      <a:endParaRPr lang="fr-FR" sz="1800" dirty="0">
                        <a:effectLst/>
                        <a:latin typeface="Arial"/>
                        <a:cs typeface="Aria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fr-FR" sz="1800" kern="1200" dirty="0">
                          <a:solidFill>
                            <a:schemeClr val="dk1"/>
                          </a:solidFill>
                          <a:effectLst/>
                          <a:latin typeface="Arial"/>
                          <a:ea typeface="+mn-ea"/>
                          <a:cs typeface="Arial"/>
                        </a:rPr>
                        <a:t> [0.5 10</a:t>
                      </a:r>
                      <a:r>
                        <a:rPr kumimoji="0" lang="fr-FR" sz="1800" kern="1200" baseline="30000" dirty="0">
                          <a:solidFill>
                            <a:schemeClr val="dk1"/>
                          </a:solidFill>
                          <a:effectLst/>
                          <a:latin typeface="Arial"/>
                          <a:ea typeface="+mn-ea"/>
                          <a:cs typeface="Arial"/>
                        </a:rPr>
                        <a:t>–5</a:t>
                      </a:r>
                      <a:r>
                        <a:rPr kumimoji="0" lang="fr-FR" sz="1800" kern="1200" dirty="0">
                          <a:solidFill>
                            <a:schemeClr val="dk1"/>
                          </a:solidFill>
                          <a:effectLst/>
                          <a:latin typeface="Arial"/>
                          <a:ea typeface="+mn-ea"/>
                          <a:cs typeface="Arial"/>
                        </a:rPr>
                        <a:t>,</a:t>
                      </a:r>
                      <a:br>
                        <a:rPr kumimoji="0" lang="fr-FR" sz="1800" kern="1200" dirty="0">
                          <a:solidFill>
                            <a:schemeClr val="dk1"/>
                          </a:solidFill>
                          <a:effectLst/>
                          <a:latin typeface="Arial"/>
                          <a:ea typeface="+mn-ea"/>
                          <a:cs typeface="Arial"/>
                        </a:rPr>
                      </a:br>
                      <a:r>
                        <a:rPr kumimoji="0" lang="fr-FR" sz="1800" kern="1200" dirty="0">
                          <a:solidFill>
                            <a:schemeClr val="dk1"/>
                          </a:solidFill>
                          <a:effectLst/>
                          <a:latin typeface="Arial"/>
                          <a:ea typeface="+mn-ea"/>
                          <a:cs typeface="Arial"/>
                        </a:rPr>
                        <a:t>4.7 10</a:t>
                      </a:r>
                      <a:r>
                        <a:rPr kumimoji="0" lang="fr-FR" sz="1800" kern="1200" baseline="30000" dirty="0">
                          <a:solidFill>
                            <a:schemeClr val="dk1"/>
                          </a:solidFill>
                          <a:effectLst/>
                          <a:latin typeface="Arial"/>
                          <a:ea typeface="+mn-ea"/>
                          <a:cs typeface="Arial"/>
                        </a:rPr>
                        <a:t>–4 </a:t>
                      </a:r>
                      <a:r>
                        <a:rPr kumimoji="0" lang="fr-FR" sz="1800" kern="1200" dirty="0">
                          <a:solidFill>
                            <a:schemeClr val="dk1"/>
                          </a:solidFill>
                          <a:effectLst/>
                          <a:latin typeface="Arial"/>
                          <a:ea typeface="+mn-ea"/>
                          <a:cs typeface="Arial"/>
                        </a:rPr>
                        <a:t>] </a:t>
                      </a:r>
                      <a:endParaRPr lang="fr-FR" sz="1800" dirty="0">
                        <a:effectLst/>
                        <a:latin typeface="Arial"/>
                        <a:cs typeface="Arial"/>
                      </a:endParaRPr>
                    </a:p>
                  </a:txBody>
                  <a:tcPr anchor="ctr"/>
                </a:tc>
                <a:extLst>
                  <a:ext uri="{0D108BD9-81ED-4DB2-BD59-A6C34878D82A}">
                    <a16:rowId xmlns:a16="http://schemas.microsoft.com/office/drawing/2014/main" val="10002"/>
                  </a:ext>
                </a:extLst>
              </a:tr>
              <a:tr h="1110785">
                <a:tc>
                  <a:txBody>
                    <a:bodyPr/>
                    <a:lstStyle/>
                    <a:p>
                      <a:r>
                        <a:rPr lang="en-US" sz="1800" dirty="0">
                          <a:latin typeface="Arial"/>
                          <a:cs typeface="Arial"/>
                        </a:rPr>
                        <a:t>Off-shore</a:t>
                      </a:r>
                    </a:p>
                  </a:txBody>
                  <a:tcPr anchor="ctr"/>
                </a:tc>
                <a:tc>
                  <a:txBody>
                    <a:bodyPr/>
                    <a:lstStyle/>
                    <a:p>
                      <a:pPr algn="ctr"/>
                      <a:r>
                        <a:rPr lang="en-US" sz="2000" dirty="0">
                          <a:latin typeface="Arial"/>
                          <a:cs typeface="Arial"/>
                        </a:rPr>
                        <a:t>Fatal</a:t>
                      </a:r>
                      <a:r>
                        <a:rPr lang="en-US" sz="2000" baseline="0" dirty="0">
                          <a:latin typeface="Arial"/>
                          <a:cs typeface="Arial"/>
                        </a:rPr>
                        <a:t> a</a:t>
                      </a:r>
                      <a:r>
                        <a:rPr lang="en-US" sz="2000" dirty="0">
                          <a:latin typeface="Arial"/>
                          <a:cs typeface="Arial"/>
                        </a:rPr>
                        <a:t>ccident/rig/year</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fr-FR" sz="1800" kern="1200" dirty="0">
                          <a:solidFill>
                            <a:schemeClr val="dk1"/>
                          </a:solidFill>
                          <a:effectLst/>
                          <a:latin typeface="Arial"/>
                          <a:ea typeface="+mn-ea"/>
                          <a:cs typeface="Arial"/>
                        </a:rPr>
                        <a:t>[10</a:t>
                      </a:r>
                      <a:r>
                        <a:rPr kumimoji="0" lang="fr-FR" sz="1800" kern="1200" baseline="30000" dirty="0">
                          <a:solidFill>
                            <a:schemeClr val="dk1"/>
                          </a:solidFill>
                          <a:effectLst/>
                          <a:latin typeface="Arial"/>
                          <a:ea typeface="+mn-ea"/>
                          <a:cs typeface="Arial"/>
                        </a:rPr>
                        <a:t>–6</a:t>
                      </a:r>
                      <a:r>
                        <a:rPr kumimoji="0" lang="fr-FR" sz="1800" kern="1200" dirty="0">
                          <a:solidFill>
                            <a:schemeClr val="dk1"/>
                          </a:solidFill>
                          <a:effectLst/>
                          <a:latin typeface="Arial"/>
                          <a:ea typeface="+mn-ea"/>
                          <a:cs typeface="Arial"/>
                        </a:rPr>
                        <a:t>, 5.10</a:t>
                      </a:r>
                      <a:r>
                        <a:rPr kumimoji="0" lang="fr-FR" sz="1800" kern="1200" baseline="30000" dirty="0">
                          <a:solidFill>
                            <a:schemeClr val="dk1"/>
                          </a:solidFill>
                          <a:effectLst/>
                          <a:latin typeface="Arial"/>
                          <a:ea typeface="+mn-ea"/>
                          <a:cs typeface="Arial"/>
                        </a:rPr>
                        <a:t>–4</a:t>
                      </a:r>
                      <a:r>
                        <a:rPr kumimoji="0" lang="fr-FR" sz="1800" kern="1200" dirty="0">
                          <a:solidFill>
                            <a:schemeClr val="dk1"/>
                          </a:solidFill>
                          <a:effectLst/>
                          <a:latin typeface="Arial"/>
                          <a:ea typeface="+mn-ea"/>
                          <a:cs typeface="Arial"/>
                        </a:rPr>
                        <a:t>]</a:t>
                      </a:r>
                      <a:endParaRPr lang="fr-FR" sz="1800" dirty="0">
                        <a:effectLst/>
                        <a:latin typeface="Arial"/>
                        <a:cs typeface="Aria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fr-FR" sz="1800" kern="1200" dirty="0">
                          <a:solidFill>
                            <a:schemeClr val="dk1"/>
                          </a:solidFill>
                          <a:effectLst/>
                          <a:latin typeface="Arial"/>
                          <a:ea typeface="+mn-ea"/>
                          <a:cs typeface="Arial"/>
                        </a:rPr>
                        <a:t>[10</a:t>
                      </a:r>
                      <a:r>
                        <a:rPr kumimoji="0" lang="fr-FR" sz="1800" kern="1200" baseline="30000" dirty="0">
                          <a:solidFill>
                            <a:schemeClr val="dk1"/>
                          </a:solidFill>
                          <a:effectLst/>
                          <a:latin typeface="Arial"/>
                          <a:ea typeface="+mn-ea"/>
                          <a:cs typeface="Arial"/>
                        </a:rPr>
                        <a:t>–5</a:t>
                      </a:r>
                      <a:r>
                        <a:rPr kumimoji="0" lang="fr-FR" sz="1800" kern="1200" dirty="0">
                          <a:solidFill>
                            <a:schemeClr val="dk1"/>
                          </a:solidFill>
                          <a:effectLst/>
                          <a:latin typeface="Arial"/>
                          <a:ea typeface="+mn-ea"/>
                          <a:cs typeface="Arial"/>
                        </a:rPr>
                        <a:t> , 10</a:t>
                      </a:r>
                      <a:r>
                        <a:rPr kumimoji="0" lang="fr-FR" sz="1800" kern="1200" baseline="30000" dirty="0">
                          <a:solidFill>
                            <a:schemeClr val="dk1"/>
                          </a:solidFill>
                          <a:effectLst/>
                          <a:latin typeface="Arial"/>
                          <a:ea typeface="+mn-ea"/>
                          <a:cs typeface="Arial"/>
                        </a:rPr>
                        <a:t>–4</a:t>
                      </a:r>
                      <a:r>
                        <a:rPr kumimoji="0" lang="fr-FR" sz="1800" kern="1200" dirty="0">
                          <a:solidFill>
                            <a:schemeClr val="dk1"/>
                          </a:solidFill>
                          <a:effectLst/>
                          <a:latin typeface="Arial"/>
                          <a:ea typeface="+mn-ea"/>
                          <a:cs typeface="Arial"/>
                        </a:rPr>
                        <a:t> ]</a:t>
                      </a:r>
                      <a:endParaRPr lang="fr-FR" sz="1800" dirty="0">
                        <a:effectLst/>
                        <a:latin typeface="Arial"/>
                        <a:cs typeface="Aria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fr-FR" sz="1800" kern="1200" dirty="0">
                          <a:solidFill>
                            <a:schemeClr val="dk1"/>
                          </a:solidFill>
                          <a:effectLst/>
                          <a:latin typeface="Arial"/>
                          <a:ea typeface="+mn-ea"/>
                          <a:cs typeface="Arial"/>
                        </a:rPr>
                        <a:t>1.7.10</a:t>
                      </a:r>
                      <a:r>
                        <a:rPr kumimoji="0" lang="fr-FR" sz="1800" kern="1200" baseline="30000" dirty="0">
                          <a:solidFill>
                            <a:schemeClr val="dk1"/>
                          </a:solidFill>
                          <a:effectLst/>
                          <a:latin typeface="Arial"/>
                          <a:ea typeface="+mn-ea"/>
                          <a:cs typeface="Arial"/>
                        </a:rPr>
                        <a:t>–3 </a:t>
                      </a:r>
                      <a:endParaRPr lang="fr-FR" sz="1800" baseline="30000" dirty="0">
                        <a:effectLst/>
                        <a:latin typeface="Arial"/>
                        <a:cs typeface="Aria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kumimoji="0" lang="fr-FR" sz="1800" kern="1200" dirty="0">
                          <a:solidFill>
                            <a:schemeClr val="dk1"/>
                          </a:solidFill>
                          <a:effectLst/>
                          <a:latin typeface="Arial"/>
                          <a:ea typeface="+mn-ea"/>
                          <a:cs typeface="Arial"/>
                        </a:rPr>
                        <a:t>[ 0.5.10</a:t>
                      </a:r>
                      <a:r>
                        <a:rPr kumimoji="0" lang="fr-FR" sz="1800" kern="1200" baseline="30000" dirty="0">
                          <a:solidFill>
                            <a:schemeClr val="dk1"/>
                          </a:solidFill>
                          <a:effectLst/>
                          <a:latin typeface="Arial"/>
                          <a:ea typeface="+mn-ea"/>
                          <a:cs typeface="Arial"/>
                        </a:rPr>
                        <a:t>–3</a:t>
                      </a:r>
                      <a:r>
                        <a:rPr kumimoji="0" lang="fr-FR" sz="1800" kern="1200" baseline="0" dirty="0">
                          <a:solidFill>
                            <a:schemeClr val="dk1"/>
                          </a:solidFill>
                          <a:effectLst/>
                          <a:latin typeface="Arial"/>
                          <a:ea typeface="+mn-ea"/>
                          <a:cs typeface="Arial"/>
                        </a:rPr>
                        <a:t>, </a:t>
                      </a:r>
                      <a:r>
                        <a:rPr kumimoji="0" lang="fr-FR" sz="1800" kern="1200" dirty="0">
                          <a:solidFill>
                            <a:schemeClr val="dk1"/>
                          </a:solidFill>
                          <a:effectLst/>
                          <a:latin typeface="Arial"/>
                          <a:ea typeface="+mn-ea"/>
                          <a:cs typeface="Arial"/>
                        </a:rPr>
                        <a:t>4.4.10</a:t>
                      </a:r>
                      <a:r>
                        <a:rPr kumimoji="0" lang="fr-FR" sz="1800" kern="1200" baseline="30000" dirty="0">
                          <a:solidFill>
                            <a:schemeClr val="dk1"/>
                          </a:solidFill>
                          <a:effectLst/>
                          <a:latin typeface="Arial"/>
                          <a:ea typeface="+mn-ea"/>
                          <a:cs typeface="Arial"/>
                        </a:rPr>
                        <a:t>–3 </a:t>
                      </a:r>
                      <a:r>
                        <a:rPr kumimoji="0" lang="fr-FR" sz="1800" kern="1200" dirty="0">
                          <a:solidFill>
                            <a:schemeClr val="dk1"/>
                          </a:solidFill>
                          <a:effectLst/>
                          <a:latin typeface="Arial"/>
                          <a:ea typeface="+mn-ea"/>
                          <a:cs typeface="Arial"/>
                        </a:rPr>
                        <a:t>]</a:t>
                      </a:r>
                      <a:endParaRPr lang="fr-FR" sz="1800" dirty="0">
                        <a:effectLst/>
                        <a:latin typeface="Arial"/>
                        <a:cs typeface="Arial"/>
                      </a:endParaRPr>
                    </a:p>
                  </a:txBody>
                  <a:tcPr anchor="ctr"/>
                </a:tc>
                <a:extLst>
                  <a:ext uri="{0D108BD9-81ED-4DB2-BD59-A6C34878D82A}">
                    <a16:rowId xmlns:a16="http://schemas.microsoft.com/office/drawing/2014/main" val="10003"/>
                  </a:ext>
                </a:extLst>
              </a:tr>
              <a:tr h="77755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a:cs typeface="Arial"/>
                        </a:rPr>
                        <a:t>Aviation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a:cs typeface="Arial"/>
                        </a:rPr>
                        <a:t>IATA, Jets, 2009/</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dirty="0">
                          <a:latin typeface="Arial"/>
                          <a:cs typeface="Arial"/>
                        </a:rPr>
                        <a:t>2013</a:t>
                      </a:r>
                    </a:p>
                  </a:txBody>
                  <a:tcPr anchor="ctr"/>
                </a:tc>
                <a:tc>
                  <a:txBody>
                    <a:bodyPr/>
                    <a:lstStyle/>
                    <a:p>
                      <a:pPr algn="ctr"/>
                      <a:r>
                        <a:rPr lang="en-US" sz="1800" dirty="0">
                          <a:latin typeface="Arial"/>
                          <a:cs typeface="Arial"/>
                        </a:rPr>
                        <a:t>Hull</a:t>
                      </a:r>
                      <a:r>
                        <a:rPr lang="en-US" sz="1800" baseline="0" dirty="0">
                          <a:latin typeface="Arial"/>
                          <a:cs typeface="Arial"/>
                        </a:rPr>
                        <a:t> </a:t>
                      </a:r>
                      <a:r>
                        <a:rPr lang="en-US" sz="1800" dirty="0">
                          <a:latin typeface="Arial"/>
                          <a:cs typeface="Arial"/>
                        </a:rPr>
                        <a:t>loss/sector</a:t>
                      </a:r>
                    </a:p>
                    <a:p>
                      <a:pPr algn="ctr"/>
                      <a:endParaRPr lang="en-US" sz="1800" dirty="0">
                        <a:latin typeface="Arial"/>
                        <a:cs typeface="Arial"/>
                      </a:endParaRPr>
                    </a:p>
                    <a:p>
                      <a:pPr algn="ctr"/>
                      <a:r>
                        <a:rPr lang="en-US" sz="1800" dirty="0">
                          <a:latin typeface="Arial"/>
                          <a:cs typeface="Arial"/>
                        </a:rPr>
                        <a:t>Fatal/sector</a:t>
                      </a:r>
                    </a:p>
                    <a:p>
                      <a:pPr algn="ctr"/>
                      <a:endParaRPr lang="en-US" sz="1800" dirty="0">
                        <a:latin typeface="Arial"/>
                        <a:cs typeface="Arial"/>
                      </a:endParaRPr>
                    </a:p>
                    <a:p>
                      <a:pPr algn="ctr"/>
                      <a:r>
                        <a:rPr lang="en-US" sz="1800" dirty="0">
                          <a:latin typeface="Arial"/>
                          <a:cs typeface="Arial"/>
                        </a:rPr>
                        <a:t>Fatal/AC/Year</a:t>
                      </a:r>
                    </a:p>
                  </a:txBody>
                  <a:tcPr/>
                </a:tc>
                <a:tc>
                  <a:txBody>
                    <a:bodyPr/>
                    <a:lstStyle/>
                    <a:p>
                      <a:pPr algn="ctr"/>
                      <a:r>
                        <a:rPr lang="en-US" sz="1800" dirty="0">
                          <a:latin typeface="Arial"/>
                          <a:cs typeface="Arial"/>
                        </a:rPr>
                        <a:t>10</a:t>
                      </a:r>
                      <a:r>
                        <a:rPr lang="en-US" sz="1800" baseline="30000" dirty="0">
                          <a:latin typeface="Arial"/>
                          <a:cs typeface="Arial"/>
                        </a:rPr>
                        <a:t>-6 </a:t>
                      </a:r>
                      <a:r>
                        <a:rPr lang="en-US" sz="1800" baseline="0" dirty="0">
                          <a:latin typeface="Arial"/>
                          <a:cs typeface="Arial"/>
                        </a:rPr>
                        <a:t>?</a:t>
                      </a:r>
                    </a:p>
                    <a:p>
                      <a:pPr algn="ctr"/>
                      <a:endParaRPr lang="en-US" sz="1800" dirty="0">
                        <a:latin typeface="Arial"/>
                        <a:cs typeface="Arial"/>
                      </a:endParaRPr>
                    </a:p>
                    <a:p>
                      <a:pPr algn="ctr"/>
                      <a:r>
                        <a:rPr lang="en-US" sz="1800" dirty="0">
                          <a:latin typeface="Arial"/>
                          <a:cs typeface="Arial"/>
                        </a:rPr>
                        <a:t>10</a:t>
                      </a:r>
                      <a:r>
                        <a:rPr lang="en-US" sz="1800" baseline="30000" dirty="0">
                          <a:latin typeface="Arial"/>
                          <a:cs typeface="Arial"/>
                        </a:rPr>
                        <a:t>-6 </a:t>
                      </a:r>
                      <a:r>
                        <a:rPr lang="en-US" sz="1800" baseline="0" dirty="0">
                          <a:latin typeface="Arial"/>
                          <a:cs typeface="Arial"/>
                        </a:rPr>
                        <a:t>?</a:t>
                      </a:r>
                    </a:p>
                    <a:p>
                      <a:pPr marL="0" marR="0" indent="0" algn="ctr" defTabSz="914400" rtl="0" eaLnBrk="1" fontAlgn="auto" latinLnBrk="0" hangingPunct="1">
                        <a:lnSpc>
                          <a:spcPct val="100000"/>
                        </a:lnSpc>
                        <a:spcBef>
                          <a:spcPts val="0"/>
                        </a:spcBef>
                        <a:spcAft>
                          <a:spcPts val="0"/>
                        </a:spcAft>
                        <a:buClrTx/>
                        <a:buSzTx/>
                        <a:buFontTx/>
                        <a:buNone/>
                        <a:tabLst/>
                        <a:defRPr/>
                      </a:pPr>
                      <a:endParaRPr lang="en-US" sz="1800" baseline="0" dirty="0">
                        <a:latin typeface="Arial"/>
                        <a:cs typeface="Arial"/>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sz="1800" baseline="0" dirty="0">
                          <a:latin typeface="Arial"/>
                          <a:cs typeface="Arial"/>
                        </a:rPr>
                        <a:t>-</a:t>
                      </a:r>
                      <a:endParaRPr lang="en-US" sz="1800" baseline="30000" dirty="0">
                        <a:latin typeface="Arial"/>
                        <a:cs typeface="Arial"/>
                      </a:endParaRPr>
                    </a:p>
                  </a:txBody>
                  <a:tcPr/>
                </a:tc>
                <a:tc>
                  <a:txBody>
                    <a:bodyPr/>
                    <a:lstStyle/>
                    <a:p>
                      <a:pPr algn="ctr">
                        <a:lnSpc>
                          <a:spcPct val="90000"/>
                        </a:lnSpc>
                      </a:pPr>
                      <a:r>
                        <a:rPr lang="en-US" sz="2000" dirty="0">
                          <a:latin typeface="Arial"/>
                          <a:cs typeface="Arial"/>
                        </a:rPr>
                        <a:t>-</a:t>
                      </a:r>
                    </a:p>
                    <a:p>
                      <a:pPr algn="ctr">
                        <a:lnSpc>
                          <a:spcPct val="90000"/>
                        </a:lnSpc>
                      </a:pPr>
                      <a:endParaRPr lang="en-US" sz="2000" dirty="0">
                        <a:latin typeface="Arial"/>
                        <a:cs typeface="Arial"/>
                      </a:endParaRPr>
                    </a:p>
                    <a:p>
                      <a:pPr algn="ctr">
                        <a:lnSpc>
                          <a:spcPct val="90000"/>
                        </a:lnSpc>
                      </a:pPr>
                      <a:r>
                        <a:rPr lang="en-US" sz="2000" dirty="0">
                          <a:latin typeface="Arial"/>
                          <a:cs typeface="Arial"/>
                        </a:rPr>
                        <a:t>-</a:t>
                      </a:r>
                    </a:p>
                    <a:p>
                      <a:pPr algn="ctr">
                        <a:lnSpc>
                          <a:spcPct val="90000"/>
                        </a:lnSpc>
                      </a:pPr>
                      <a:endParaRPr lang="en-US" sz="2000" dirty="0">
                        <a:latin typeface="Arial"/>
                        <a:cs typeface="Arial"/>
                      </a:endParaRPr>
                    </a:p>
                    <a:p>
                      <a:pPr algn="ctr">
                        <a:lnSpc>
                          <a:spcPct val="90000"/>
                        </a:lnSpc>
                      </a:pPr>
                      <a:r>
                        <a:rPr lang="en-US" sz="2000" dirty="0">
                          <a:latin typeface="Arial"/>
                          <a:cs typeface="Arial"/>
                        </a:rPr>
                        <a:t>-</a:t>
                      </a: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dirty="0">
                          <a:latin typeface="Arial"/>
                          <a:cs typeface="Arial"/>
                        </a:rPr>
                        <a:t>2,26. 10</a:t>
                      </a:r>
                      <a:r>
                        <a:rPr lang="en-US" sz="1800" baseline="30000" dirty="0">
                          <a:latin typeface="Arial"/>
                          <a:cs typeface="Arial"/>
                        </a:rPr>
                        <a:t>-6</a:t>
                      </a:r>
                    </a:p>
                    <a:p>
                      <a:pPr algn="ctr"/>
                      <a:endParaRPr lang="en-US" sz="1800" dirty="0">
                        <a:latin typeface="Arial"/>
                        <a:cs typeface="Arial"/>
                      </a:endParaRPr>
                    </a:p>
                    <a:p>
                      <a:pPr algn="ctr"/>
                      <a:r>
                        <a:rPr lang="en-US" sz="1800" dirty="0">
                          <a:latin typeface="Arial"/>
                          <a:cs typeface="Arial"/>
                        </a:rPr>
                        <a:t>0,5.10</a:t>
                      </a:r>
                      <a:r>
                        <a:rPr lang="en-US" sz="1800" baseline="30000" dirty="0">
                          <a:latin typeface="Arial"/>
                          <a:cs typeface="Arial"/>
                        </a:rPr>
                        <a:t>-6</a:t>
                      </a:r>
                    </a:p>
                    <a:p>
                      <a:pPr algn="ctr"/>
                      <a:endParaRPr lang="en-US" sz="1800" baseline="0" dirty="0">
                        <a:latin typeface="Arial"/>
                        <a:cs typeface="Arial"/>
                      </a:endParaRPr>
                    </a:p>
                    <a:p>
                      <a:pPr algn="ctr"/>
                      <a:r>
                        <a:rPr lang="en-US" sz="1800" baseline="0" dirty="0">
                          <a:latin typeface="Arial"/>
                          <a:cs typeface="Arial"/>
                        </a:rPr>
                        <a:t>6,5.10</a:t>
                      </a:r>
                      <a:r>
                        <a:rPr lang="en-US" sz="1800" baseline="30000" dirty="0">
                          <a:latin typeface="Arial"/>
                          <a:cs typeface="Arial"/>
                        </a:rPr>
                        <a:t>-4</a:t>
                      </a:r>
                    </a:p>
                  </a:txBody>
                  <a:tcPr/>
                </a:tc>
                <a:tc>
                  <a:txBody>
                    <a:bodyPr/>
                    <a:lstStyle/>
                    <a:p>
                      <a:pPr algn="ctr"/>
                      <a:endParaRPr lang="en-US" sz="1800" dirty="0">
                        <a:latin typeface="Arial"/>
                        <a:cs typeface="Arial"/>
                      </a:endParaRPr>
                    </a:p>
                  </a:txBody>
                  <a:tcPr/>
                </a:tc>
                <a:extLst>
                  <a:ext uri="{0D108BD9-81ED-4DB2-BD59-A6C34878D82A}">
                    <a16:rowId xmlns:a16="http://schemas.microsoft.com/office/drawing/2014/main" val="10004"/>
                  </a:ext>
                </a:extLst>
              </a:tr>
            </a:tbl>
          </a:graphicData>
        </a:graphic>
      </p:graphicFrame>
      <p:sp>
        <p:nvSpPr>
          <p:cNvPr id="2" name="Rectangle 1"/>
          <p:cNvSpPr/>
          <p:nvPr/>
        </p:nvSpPr>
        <p:spPr>
          <a:xfrm>
            <a:off x="395536" y="5949280"/>
            <a:ext cx="8280920" cy="830997"/>
          </a:xfrm>
          <a:prstGeom prst="rect">
            <a:avLst/>
          </a:prstGeom>
        </p:spPr>
        <p:txBody>
          <a:bodyPr wrap="square">
            <a:spAutoFit/>
          </a:bodyPr>
          <a:lstStyle/>
          <a:p>
            <a:r>
              <a:rPr lang="en-US" sz="2400" b="1" dirty="0">
                <a:solidFill>
                  <a:srgbClr val="FFFF00"/>
                </a:solidFill>
              </a:rPr>
              <a:t>Most of the adaptation is “black matter” to the current safety paradigm</a:t>
            </a:r>
          </a:p>
        </p:txBody>
      </p:sp>
      <p:sp>
        <p:nvSpPr>
          <p:cNvPr id="5" name="Espace réservé du pied de page 2"/>
          <p:cNvSpPr>
            <a:spLocks noGrp="1"/>
          </p:cNvSpPr>
          <p:nvPr>
            <p:ph type="ftr" sz="quarter" idx="3"/>
          </p:nvPr>
        </p:nvSpPr>
        <p:spPr>
          <a:xfrm>
            <a:off x="914400" y="6416675"/>
            <a:ext cx="5562600" cy="365125"/>
          </a:xfrm>
          <a:prstGeom prst="rect">
            <a:avLst/>
          </a:prstGeom>
        </p:spPr>
        <p:txBody>
          <a:bodyPr vert="horz" anchor="b"/>
          <a:lstStyle>
            <a:lvl1pPr algn="r" eaLnBrk="1" latinLnBrk="0" hangingPunct="1">
              <a:defRPr kumimoji="0" sz="1400">
                <a:solidFill>
                  <a:schemeClr val="tx2"/>
                </a:solidFill>
              </a:defRPr>
            </a:lvl1pPr>
            <a:extLst/>
          </a:lstStyle>
          <a:p>
            <a:r>
              <a:rPr lang="fr-FR" dirty="0" err="1"/>
              <a:t>Predicting</a:t>
            </a:r>
            <a:r>
              <a:rPr lang="fr-FR" dirty="0"/>
              <a:t> The Fatal </a:t>
            </a:r>
            <a:r>
              <a:rPr lang="fr-FR" dirty="0" err="1"/>
              <a:t>Flaws</a:t>
            </a:r>
            <a:r>
              <a:rPr lang="fr-FR" dirty="0"/>
              <a:t> – </a:t>
            </a:r>
            <a:r>
              <a:rPr lang="fr-FR" dirty="0" err="1"/>
              <a:t>RAeS</a:t>
            </a:r>
            <a:r>
              <a:rPr lang="fr-FR" dirty="0"/>
              <a:t>-  26-27 </a:t>
            </a:r>
            <a:r>
              <a:rPr lang="fr-FR" dirty="0" err="1"/>
              <a:t>November</a:t>
            </a:r>
            <a:r>
              <a:rPr lang="fr-FR" dirty="0"/>
              <a:t> 2015</a:t>
            </a:r>
          </a:p>
        </p:txBody>
      </p:sp>
    </p:spTree>
    <p:extLst>
      <p:ext uri="{BB962C8B-B14F-4D97-AF65-F5344CB8AC3E}">
        <p14:creationId xmlns:p14="http://schemas.microsoft.com/office/powerpoint/2010/main" val="15435579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314" name="Rectangle 2"/>
          <p:cNvSpPr>
            <a:spLocks noGrp="1" noChangeArrowheads="1"/>
          </p:cNvSpPr>
          <p:nvPr>
            <p:ph type="title"/>
          </p:nvPr>
        </p:nvSpPr>
        <p:spPr/>
        <p:txBody>
          <a:bodyPr/>
          <a:lstStyle/>
          <a:p>
            <a:r>
              <a:rPr lang="fr-FR"/>
              <a:t>In other words…</a:t>
            </a:r>
            <a:endParaRPr lang="fr-FR" dirty="0"/>
          </a:p>
        </p:txBody>
      </p:sp>
      <p:sp>
        <p:nvSpPr>
          <p:cNvPr id="3" name="Espace réservé du contenu 2"/>
          <p:cNvSpPr>
            <a:spLocks noGrp="1"/>
          </p:cNvSpPr>
          <p:nvPr>
            <p:ph idx="1"/>
          </p:nvPr>
        </p:nvSpPr>
        <p:spPr>
          <a:xfrm>
            <a:off x="899592" y="1124744"/>
            <a:ext cx="7560840" cy="5472608"/>
          </a:xfrm>
        </p:spPr>
        <p:txBody>
          <a:bodyPr>
            <a:noAutofit/>
          </a:bodyPr>
          <a:lstStyle/>
          <a:p>
            <a:r>
              <a:rPr lang="en-US" sz="2800" dirty="0"/>
              <a:t>Life is “complex”, even in normal situations (and even in aviation)</a:t>
            </a:r>
          </a:p>
          <a:p>
            <a:pPr lvl="1"/>
            <a:r>
              <a:rPr lang="en-US" sz="2400" dirty="0"/>
              <a:t>Changing, ambiguous, uncertain </a:t>
            </a:r>
          </a:p>
          <a:p>
            <a:r>
              <a:rPr lang="en-US" sz="2800" dirty="0"/>
              <a:t>Linear simplification (and the correlated top-down “command and control” vision) has done a good job but…</a:t>
            </a:r>
          </a:p>
          <a:p>
            <a:r>
              <a:rPr lang="en-US" sz="2800" dirty="0"/>
              <a:t>… it fails to acknowledge the limits to predictability inherent to a complex adaptive system</a:t>
            </a:r>
          </a:p>
          <a:p>
            <a:pPr marL="411480" lvl="1" indent="-342900">
              <a:spcBef>
                <a:spcPts val="700"/>
              </a:spcBef>
              <a:buClr>
                <a:schemeClr val="tx2"/>
              </a:buClr>
              <a:buSzPct val="95000"/>
              <a:buFont typeface="Wingdings"/>
              <a:buChar char=""/>
            </a:pPr>
            <a:r>
              <a:rPr lang="en-GB" sz="2800" dirty="0">
                <a:solidFill>
                  <a:srgbClr val="FF4536"/>
                </a:solidFill>
              </a:rPr>
              <a:t>« Things that have never happened before, happen all the time  » (S. Sagan- The Limits of Safety)</a:t>
            </a:r>
            <a:endParaRPr lang="en-US" sz="2800" dirty="0">
              <a:solidFill>
                <a:srgbClr val="FF4536"/>
              </a:solidFill>
            </a:endParaRPr>
          </a:p>
          <a:p>
            <a:endParaRPr lang="en-US" sz="2800" dirty="0"/>
          </a:p>
        </p:txBody>
      </p:sp>
      <p:sp>
        <p:nvSpPr>
          <p:cNvPr id="5" name="Espace réservé du pied de page 2"/>
          <p:cNvSpPr>
            <a:spLocks noGrp="1"/>
          </p:cNvSpPr>
          <p:nvPr>
            <p:ph type="ftr" sz="quarter" idx="3"/>
          </p:nvPr>
        </p:nvSpPr>
        <p:spPr>
          <a:xfrm>
            <a:off x="914400" y="6448251"/>
            <a:ext cx="5562600" cy="365125"/>
          </a:xfrm>
          <a:prstGeom prst="rect">
            <a:avLst/>
          </a:prstGeom>
        </p:spPr>
        <p:txBody>
          <a:bodyPr vert="horz" anchor="b"/>
          <a:lstStyle>
            <a:lvl1pPr algn="r" eaLnBrk="1" latinLnBrk="0" hangingPunct="1">
              <a:defRPr kumimoji="0" sz="1400">
                <a:solidFill>
                  <a:schemeClr val="tx2"/>
                </a:solidFill>
              </a:defRPr>
            </a:lvl1pPr>
            <a:extLst/>
          </a:lstStyle>
          <a:p>
            <a:r>
              <a:rPr lang="fr-FR" dirty="0" err="1"/>
              <a:t>Predicting</a:t>
            </a:r>
            <a:r>
              <a:rPr lang="fr-FR" dirty="0"/>
              <a:t> The Fatal </a:t>
            </a:r>
            <a:r>
              <a:rPr lang="fr-FR" dirty="0" err="1"/>
              <a:t>Flaws</a:t>
            </a:r>
            <a:r>
              <a:rPr lang="fr-FR" dirty="0"/>
              <a:t> – </a:t>
            </a:r>
            <a:r>
              <a:rPr lang="fr-FR" dirty="0" err="1"/>
              <a:t>RAeS</a:t>
            </a:r>
            <a:r>
              <a:rPr lang="fr-FR" dirty="0"/>
              <a:t>-  26-27 </a:t>
            </a:r>
            <a:r>
              <a:rPr lang="fr-FR" dirty="0" err="1"/>
              <a:t>November</a:t>
            </a:r>
            <a:r>
              <a:rPr lang="fr-FR" dirty="0"/>
              <a:t> 2015</a:t>
            </a:r>
          </a:p>
        </p:txBody>
      </p:sp>
    </p:spTree>
    <p:extLst>
      <p:ext uri="{BB962C8B-B14F-4D97-AF65-F5344CB8AC3E}">
        <p14:creationId xmlns:p14="http://schemas.microsoft.com/office/powerpoint/2010/main" val="2827952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en-US" dirty="0"/>
              <a:t>A paradigm shift?</a:t>
            </a:r>
          </a:p>
        </p:txBody>
      </p:sp>
      <p:sp>
        <p:nvSpPr>
          <p:cNvPr id="4" name="Espace réservé du contenu 3"/>
          <p:cNvSpPr>
            <a:spLocks noGrp="1"/>
          </p:cNvSpPr>
          <p:nvPr>
            <p:ph idx="1"/>
          </p:nvPr>
        </p:nvSpPr>
        <p:spPr>
          <a:xfrm>
            <a:off x="683568" y="1484784"/>
            <a:ext cx="8003232" cy="4968552"/>
          </a:xfrm>
        </p:spPr>
        <p:txBody>
          <a:bodyPr>
            <a:noAutofit/>
          </a:bodyPr>
          <a:lstStyle/>
          <a:p>
            <a:pPr>
              <a:lnSpc>
                <a:spcPct val="120000"/>
              </a:lnSpc>
              <a:spcBef>
                <a:spcPts val="0"/>
              </a:spcBef>
            </a:pPr>
            <a:r>
              <a:rPr lang="en-US" sz="2800" dirty="0"/>
              <a:t>Do we need to do better, and more intensively, what we already do?</a:t>
            </a:r>
          </a:p>
          <a:p>
            <a:pPr>
              <a:lnSpc>
                <a:spcPct val="120000"/>
              </a:lnSpc>
              <a:spcBef>
                <a:spcPts val="0"/>
              </a:spcBef>
            </a:pPr>
            <a:r>
              <a:rPr lang="en-US" sz="2800" dirty="0">
                <a:solidFill>
                  <a:srgbClr val="FFFF00"/>
                </a:solidFill>
              </a:rPr>
              <a:t>… or  is the current safety paradigm itself to be challenged?</a:t>
            </a:r>
            <a:br>
              <a:rPr lang="en-US" sz="2800" dirty="0">
                <a:solidFill>
                  <a:srgbClr val="FFFF00"/>
                </a:solidFill>
              </a:rPr>
            </a:br>
            <a:endParaRPr lang="en-US" sz="2800" dirty="0">
              <a:solidFill>
                <a:srgbClr val="FFFF00"/>
              </a:solidFill>
            </a:endParaRPr>
          </a:p>
          <a:p>
            <a:pPr>
              <a:lnSpc>
                <a:spcPct val="120000"/>
              </a:lnSpc>
              <a:spcBef>
                <a:spcPts val="0"/>
              </a:spcBef>
            </a:pPr>
            <a:r>
              <a:rPr lang="en-US" sz="2800" dirty="0"/>
              <a:t>We need a «</a:t>
            </a:r>
            <a:r>
              <a:rPr lang="en-US" sz="2800" dirty="0">
                <a:solidFill>
                  <a:srgbClr val="FFFF00"/>
                </a:solidFill>
              </a:rPr>
              <a:t> shift from </a:t>
            </a:r>
            <a:r>
              <a:rPr lang="en-US" sz="2800" i="1" dirty="0">
                <a:solidFill>
                  <a:srgbClr val="FFFF00"/>
                </a:solidFill>
              </a:rPr>
              <a:t>reducing </a:t>
            </a:r>
            <a:r>
              <a:rPr lang="en-US" sz="2800" dirty="0">
                <a:solidFill>
                  <a:srgbClr val="FFFF00"/>
                </a:solidFill>
              </a:rPr>
              <a:t>uncertainty about the future to </a:t>
            </a:r>
            <a:r>
              <a:rPr lang="en-US" sz="2800" i="1" dirty="0">
                <a:solidFill>
                  <a:srgbClr val="FFFF00"/>
                </a:solidFill>
              </a:rPr>
              <a:t>managing</a:t>
            </a:r>
            <a:r>
              <a:rPr lang="en-US" sz="2800" dirty="0">
                <a:solidFill>
                  <a:srgbClr val="FFFF00"/>
                </a:solidFill>
              </a:rPr>
              <a:t> uncertainty </a:t>
            </a:r>
            <a:r>
              <a:rPr lang="en-US" sz="2800" i="1" dirty="0">
                <a:solidFill>
                  <a:srgbClr val="FFFF00"/>
                </a:solidFill>
              </a:rPr>
              <a:t>as events unfold</a:t>
            </a:r>
            <a:r>
              <a:rPr lang="en-US" sz="2800" i="1" dirty="0"/>
              <a:t> » (Kathleen </a:t>
            </a:r>
            <a:r>
              <a:rPr lang="en-US" sz="2800" i="1" dirty="0" err="1"/>
              <a:t>Suttclife</a:t>
            </a:r>
            <a:r>
              <a:rPr lang="en-US" sz="2800" i="1" dirty="0"/>
              <a:t>) </a:t>
            </a:r>
            <a:endParaRPr lang="en-US" sz="2800" dirty="0"/>
          </a:p>
        </p:txBody>
      </p:sp>
      <p:sp>
        <p:nvSpPr>
          <p:cNvPr id="5" name="Espace réservé du pied de page 2"/>
          <p:cNvSpPr>
            <a:spLocks noGrp="1"/>
          </p:cNvSpPr>
          <p:nvPr>
            <p:ph type="ftr" sz="quarter" idx="3"/>
          </p:nvPr>
        </p:nvSpPr>
        <p:spPr>
          <a:xfrm>
            <a:off x="914400" y="6416675"/>
            <a:ext cx="5562600" cy="365125"/>
          </a:xfrm>
          <a:prstGeom prst="rect">
            <a:avLst/>
          </a:prstGeom>
        </p:spPr>
        <p:txBody>
          <a:bodyPr vert="horz" anchor="b"/>
          <a:lstStyle>
            <a:lvl1pPr algn="r" eaLnBrk="1" latinLnBrk="0" hangingPunct="1">
              <a:defRPr kumimoji="0" sz="1400">
                <a:solidFill>
                  <a:schemeClr val="tx2"/>
                </a:solidFill>
              </a:defRPr>
            </a:lvl1pPr>
            <a:extLst/>
          </a:lstStyle>
          <a:p>
            <a:r>
              <a:rPr lang="fr-FR" dirty="0" err="1"/>
              <a:t>Predicting</a:t>
            </a:r>
            <a:r>
              <a:rPr lang="fr-FR" dirty="0"/>
              <a:t> The Fatal </a:t>
            </a:r>
            <a:r>
              <a:rPr lang="fr-FR" dirty="0" err="1"/>
              <a:t>Flaws</a:t>
            </a:r>
            <a:r>
              <a:rPr lang="fr-FR" dirty="0"/>
              <a:t> – </a:t>
            </a:r>
            <a:r>
              <a:rPr lang="fr-FR" dirty="0" err="1"/>
              <a:t>RAeS</a:t>
            </a:r>
            <a:r>
              <a:rPr lang="fr-FR" dirty="0"/>
              <a:t>-  26-27 </a:t>
            </a:r>
            <a:r>
              <a:rPr lang="fr-FR" dirty="0" err="1"/>
              <a:t>November</a:t>
            </a:r>
            <a:r>
              <a:rPr lang="fr-FR" dirty="0"/>
              <a:t> 2015</a:t>
            </a:r>
          </a:p>
        </p:txBody>
      </p:sp>
    </p:spTree>
    <p:extLst>
      <p:ext uri="{BB962C8B-B14F-4D97-AF65-F5344CB8AC3E}">
        <p14:creationId xmlns:p14="http://schemas.microsoft.com/office/powerpoint/2010/main" val="1832602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normAutofit fontScale="90000"/>
          </a:bodyPr>
          <a:lstStyle/>
          <a:p>
            <a:r>
              <a:rPr lang="en-US" dirty="0"/>
              <a:t>Two main strategies against complexity</a:t>
            </a:r>
          </a:p>
        </p:txBody>
      </p:sp>
      <p:sp>
        <p:nvSpPr>
          <p:cNvPr id="7" name="Espace réservé du contenu 6"/>
          <p:cNvSpPr>
            <a:spLocks noGrp="1"/>
          </p:cNvSpPr>
          <p:nvPr>
            <p:ph sz="half" idx="4294967295"/>
          </p:nvPr>
        </p:nvSpPr>
        <p:spPr>
          <a:xfrm>
            <a:off x="395536" y="1916832"/>
            <a:ext cx="3889375" cy="4169544"/>
          </a:xfrm>
        </p:spPr>
        <p:txBody>
          <a:bodyPr/>
          <a:lstStyle/>
          <a:p>
            <a:r>
              <a:rPr lang="en-US" sz="2400" dirty="0"/>
              <a:t>Reducing complexity</a:t>
            </a:r>
          </a:p>
          <a:p>
            <a:pPr marL="0" indent="0">
              <a:buNone/>
            </a:pPr>
            <a:r>
              <a:rPr lang="en-US" sz="2400" dirty="0"/>
              <a:t>   </a:t>
            </a:r>
          </a:p>
        </p:txBody>
      </p:sp>
      <p:sp>
        <p:nvSpPr>
          <p:cNvPr id="8" name="Espace réservé du contenu 7"/>
          <p:cNvSpPr>
            <a:spLocks noGrp="1"/>
          </p:cNvSpPr>
          <p:nvPr>
            <p:ph sz="half" idx="4294967295"/>
          </p:nvPr>
        </p:nvSpPr>
        <p:spPr>
          <a:xfrm>
            <a:off x="4860033" y="1844825"/>
            <a:ext cx="4283968" cy="4241650"/>
          </a:xfrm>
        </p:spPr>
        <p:txBody>
          <a:bodyPr/>
          <a:lstStyle/>
          <a:p>
            <a:r>
              <a:rPr lang="en-US" sz="2400" dirty="0"/>
              <a:t>Outmaneuvering complexity </a:t>
            </a:r>
            <a:br>
              <a:rPr lang="en-US" sz="2400" dirty="0"/>
            </a:br>
            <a:endParaRPr lang="en-US" sz="2400" dirty="0"/>
          </a:p>
        </p:txBody>
      </p:sp>
      <p:pic>
        <p:nvPicPr>
          <p:cNvPr id="10" name="Picture 2"/>
          <p:cNvPicPr>
            <a:picLocks noChangeAspect="1" noChangeArrowheads="1"/>
          </p:cNvPicPr>
          <p:nvPr/>
        </p:nvPicPr>
        <p:blipFill>
          <a:blip r:embed="rId3" cstate="print"/>
          <a:srcRect/>
          <a:stretch>
            <a:fillRect/>
          </a:stretch>
        </p:blipFill>
        <p:spPr bwMode="auto">
          <a:xfrm>
            <a:off x="4860032" y="2780928"/>
            <a:ext cx="4033046" cy="3456384"/>
          </a:xfrm>
          <a:prstGeom prst="rect">
            <a:avLst/>
          </a:prstGeom>
          <a:noFill/>
          <a:ln w="9525">
            <a:noFill/>
            <a:miter lim="800000"/>
            <a:headEnd/>
            <a:tailEnd/>
          </a:ln>
        </p:spPr>
      </p:pic>
      <p:pic>
        <p:nvPicPr>
          <p:cNvPr id="3" name="Image 2"/>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1144" y="2780928"/>
            <a:ext cx="4254872" cy="3385919"/>
          </a:xfrm>
          <a:prstGeom prst="rect">
            <a:avLst/>
          </a:prstGeom>
        </p:spPr>
      </p:pic>
      <p:sp>
        <p:nvSpPr>
          <p:cNvPr id="9" name="Espace réservé du pied de page 2"/>
          <p:cNvSpPr>
            <a:spLocks noGrp="1"/>
          </p:cNvSpPr>
          <p:nvPr>
            <p:ph type="ftr" sz="quarter" idx="3"/>
          </p:nvPr>
        </p:nvSpPr>
        <p:spPr>
          <a:xfrm>
            <a:off x="914400" y="6448251"/>
            <a:ext cx="5562600" cy="365125"/>
          </a:xfrm>
          <a:prstGeom prst="rect">
            <a:avLst/>
          </a:prstGeom>
        </p:spPr>
        <p:txBody>
          <a:bodyPr vert="horz" anchor="b"/>
          <a:lstStyle>
            <a:lvl1pPr algn="r" eaLnBrk="1" latinLnBrk="0" hangingPunct="1">
              <a:defRPr kumimoji="0" sz="1400">
                <a:solidFill>
                  <a:schemeClr val="tx2"/>
                </a:solidFill>
              </a:defRPr>
            </a:lvl1pPr>
            <a:extLst/>
          </a:lstStyle>
          <a:p>
            <a:r>
              <a:rPr lang="fr-FR" dirty="0" err="1"/>
              <a:t>Predicting</a:t>
            </a:r>
            <a:r>
              <a:rPr lang="fr-FR" dirty="0"/>
              <a:t> The Fatal </a:t>
            </a:r>
            <a:r>
              <a:rPr lang="fr-FR" dirty="0" err="1"/>
              <a:t>Flaws</a:t>
            </a:r>
            <a:r>
              <a:rPr lang="fr-FR" dirty="0"/>
              <a:t> – </a:t>
            </a:r>
            <a:r>
              <a:rPr lang="fr-FR" dirty="0" err="1"/>
              <a:t>RAeS</a:t>
            </a:r>
            <a:r>
              <a:rPr lang="fr-FR" dirty="0"/>
              <a:t>-  26-27 </a:t>
            </a:r>
            <a:r>
              <a:rPr lang="fr-FR" dirty="0" err="1"/>
              <a:t>November</a:t>
            </a:r>
            <a:r>
              <a:rPr lang="fr-FR" dirty="0"/>
              <a:t> 2015</a:t>
            </a:r>
          </a:p>
        </p:txBody>
      </p:sp>
    </p:spTree>
    <p:extLst>
      <p:ext uri="{BB962C8B-B14F-4D97-AF65-F5344CB8AC3E}">
        <p14:creationId xmlns:p14="http://schemas.microsoft.com/office/powerpoint/2010/main" val="3944741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8" grpI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p:txBody>
          <a:bodyPr/>
          <a:lstStyle/>
          <a:p>
            <a:r>
              <a:rPr lang="en-US" dirty="0"/>
              <a:t>Resilience…</a:t>
            </a:r>
          </a:p>
        </p:txBody>
      </p:sp>
      <p:sp>
        <p:nvSpPr>
          <p:cNvPr id="5" name="Sous-titre 4"/>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627456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contenu 4"/>
          <p:cNvSpPr>
            <a:spLocks noGrp="1"/>
          </p:cNvSpPr>
          <p:nvPr>
            <p:ph idx="1"/>
          </p:nvPr>
        </p:nvSpPr>
        <p:spPr>
          <a:xfrm>
            <a:off x="683568" y="2961456"/>
            <a:ext cx="8208912" cy="3635896"/>
          </a:xfrm>
        </p:spPr>
        <p:txBody>
          <a:bodyPr>
            <a:normAutofit/>
          </a:bodyPr>
          <a:lstStyle/>
          <a:p>
            <a:r>
              <a:rPr lang="en-US" dirty="0"/>
              <a:t>Intrinsic ability of a system  to maintain its structural identity, its (main) features, and at least partially its performance, in the presence of disturbances, including large, unusual, or unexpected ones, going beyond those for which the system had been designed for, or those to which it is adapted.</a:t>
            </a:r>
          </a:p>
        </p:txBody>
      </p:sp>
      <p:sp>
        <p:nvSpPr>
          <p:cNvPr id="4" name="Espace réservé du contenu 4"/>
          <p:cNvSpPr txBox="1">
            <a:spLocks/>
          </p:cNvSpPr>
          <p:nvPr/>
        </p:nvSpPr>
        <p:spPr>
          <a:xfrm>
            <a:off x="683568" y="2935688"/>
            <a:ext cx="8208912" cy="3445640"/>
          </a:xfrm>
          <a:prstGeom prst="rect">
            <a:avLst/>
          </a:prstGeom>
          <a:solidFill>
            <a:schemeClr val="bg1"/>
          </a:solidFill>
        </p:spPr>
        <p:txBody>
          <a:bodyPr vert="horz">
            <a:normAutofit/>
          </a:bodyPr>
          <a:lstStyle/>
          <a:p>
            <a:pPr marL="411480" lvl="0" indent="-342900">
              <a:spcBef>
                <a:spcPts val="700"/>
              </a:spcBef>
              <a:buClr>
                <a:schemeClr val="tx2"/>
              </a:buClr>
              <a:buSzPct val="95000"/>
              <a:buFont typeface="Wingdings"/>
              <a:buChar char=""/>
              <a:defRPr/>
            </a:pPr>
            <a:r>
              <a:rPr kumimoji="0" lang="en-US" sz="3000" b="0" i="0" u="none" strike="noStrike" kern="1200" cap="none" spc="0" normalizeH="0" baseline="0" noProof="0" dirty="0" err="1">
                <a:ln>
                  <a:noFill/>
                </a:ln>
                <a:solidFill>
                  <a:schemeClr val="tx1"/>
                </a:solidFill>
                <a:effectLst/>
                <a:uLnTx/>
                <a:uFillTx/>
              </a:rPr>
              <a:t>Itnrnisic</a:t>
            </a:r>
            <a:r>
              <a:rPr kumimoji="0" lang="en-US" sz="3000" b="0" i="0" u="none" strike="noStrike" kern="1200" cap="none" spc="0" normalizeH="0" baseline="0" noProof="0" dirty="0">
                <a:ln>
                  <a:noFill/>
                </a:ln>
                <a:solidFill>
                  <a:schemeClr val="tx1"/>
                </a:solidFill>
                <a:effectLst/>
                <a:uLnTx/>
                <a:uFillTx/>
              </a:rPr>
              <a:t> </a:t>
            </a:r>
            <a:r>
              <a:rPr kumimoji="0" lang="en-US" sz="3000" b="0" i="0" u="none" strike="noStrike" kern="1200" cap="none" spc="0" normalizeH="0" baseline="0" noProof="0" dirty="0" err="1">
                <a:ln>
                  <a:noFill/>
                </a:ln>
                <a:solidFill>
                  <a:schemeClr val="tx1"/>
                </a:solidFill>
                <a:effectLst/>
                <a:uLnTx/>
                <a:uFillTx/>
              </a:rPr>
              <a:t>alibtiy</a:t>
            </a:r>
            <a:r>
              <a:rPr kumimoji="0" lang="en-US" sz="3000" b="0" i="0" u="none" strike="noStrike" kern="1200" cap="none" spc="0" normalizeH="0" baseline="0" noProof="0" dirty="0">
                <a:ln>
                  <a:noFill/>
                </a:ln>
                <a:solidFill>
                  <a:schemeClr val="tx1"/>
                </a:solidFill>
                <a:effectLst/>
                <a:uLnTx/>
                <a:uFillTx/>
              </a:rPr>
              <a:t> of a </a:t>
            </a:r>
            <a:r>
              <a:rPr kumimoji="0" lang="en-US" sz="3000" b="0" i="0" u="none" strike="noStrike" kern="1200" cap="none" spc="0" normalizeH="0" baseline="0" noProof="0" dirty="0" err="1">
                <a:ln>
                  <a:noFill/>
                </a:ln>
                <a:solidFill>
                  <a:schemeClr val="tx1"/>
                </a:solidFill>
                <a:effectLst/>
                <a:uLnTx/>
                <a:uFillTx/>
              </a:rPr>
              <a:t>sytesm</a:t>
            </a:r>
            <a:r>
              <a:rPr kumimoji="0" lang="en-US" sz="3000" b="0" i="0" u="none" strike="noStrike" kern="1200" cap="none" spc="0" normalizeH="0" baseline="0" noProof="0" dirty="0">
                <a:ln>
                  <a:noFill/>
                </a:ln>
                <a:solidFill>
                  <a:schemeClr val="tx1"/>
                </a:solidFill>
                <a:effectLst/>
                <a:uLnTx/>
                <a:uFillTx/>
              </a:rPr>
              <a:t>  to </a:t>
            </a:r>
            <a:r>
              <a:rPr kumimoji="0" lang="en-US" sz="3000" b="0" i="0" u="none" strike="noStrike" kern="1200" cap="none" spc="0" normalizeH="0" baseline="0" noProof="0" dirty="0" err="1">
                <a:ln>
                  <a:noFill/>
                </a:ln>
                <a:solidFill>
                  <a:schemeClr val="tx1"/>
                </a:solidFill>
                <a:effectLst/>
                <a:uLnTx/>
                <a:uFillTx/>
              </a:rPr>
              <a:t>mantiain</a:t>
            </a:r>
            <a:r>
              <a:rPr kumimoji="0" lang="en-US" sz="3000" b="0" i="0" u="none" strike="noStrike" kern="1200" cap="none" spc="0" normalizeH="0" baseline="0" noProof="0" dirty="0">
                <a:ln>
                  <a:noFill/>
                </a:ln>
                <a:solidFill>
                  <a:schemeClr val="tx1"/>
                </a:solidFill>
                <a:effectLst/>
                <a:uLnTx/>
                <a:uFillTx/>
              </a:rPr>
              <a:t> its </a:t>
            </a:r>
            <a:r>
              <a:rPr kumimoji="0" lang="en-US" sz="3000" b="0" i="0" u="none" strike="noStrike" kern="1200" cap="none" spc="0" normalizeH="0" baseline="0" noProof="0" dirty="0" err="1">
                <a:ln>
                  <a:noFill/>
                </a:ln>
                <a:solidFill>
                  <a:schemeClr val="tx1"/>
                </a:solidFill>
                <a:effectLst/>
                <a:uLnTx/>
                <a:uFillTx/>
              </a:rPr>
              <a:t>struructal</a:t>
            </a:r>
            <a:r>
              <a:rPr kumimoji="0" lang="en-US" sz="3000" b="0" i="0" u="none" strike="noStrike" kern="1200" cap="none" spc="0" normalizeH="0" baseline="0" noProof="0" dirty="0">
                <a:ln>
                  <a:noFill/>
                </a:ln>
                <a:solidFill>
                  <a:schemeClr val="tx1"/>
                </a:solidFill>
                <a:effectLst/>
                <a:uLnTx/>
                <a:uFillTx/>
              </a:rPr>
              <a:t>  </a:t>
            </a:r>
            <a:r>
              <a:rPr kumimoji="0" lang="en-US" sz="3000" b="0" i="0" u="none" strike="noStrike" kern="1200" cap="none" spc="0" normalizeH="0" baseline="0" noProof="0" dirty="0" err="1">
                <a:ln>
                  <a:noFill/>
                </a:ln>
                <a:solidFill>
                  <a:schemeClr val="tx1"/>
                </a:solidFill>
                <a:effectLst/>
                <a:uLnTx/>
                <a:uFillTx/>
              </a:rPr>
              <a:t>idetnity</a:t>
            </a:r>
            <a:r>
              <a:rPr kumimoji="0" lang="en-US" sz="3000" b="0" i="0" u="none" strike="noStrike" kern="1200" cap="none" spc="0" normalizeH="0" baseline="0" noProof="0" dirty="0">
                <a:ln>
                  <a:noFill/>
                </a:ln>
                <a:solidFill>
                  <a:schemeClr val="tx1"/>
                </a:solidFill>
                <a:effectLst/>
                <a:uLnTx/>
                <a:uFillTx/>
              </a:rPr>
              <a:t>, its (</a:t>
            </a:r>
            <a:r>
              <a:rPr kumimoji="0" lang="en-US" sz="3000" b="0" i="0" u="none" strike="noStrike" kern="1200" cap="none" spc="0" normalizeH="0" baseline="0" noProof="0" dirty="0" err="1">
                <a:ln>
                  <a:noFill/>
                </a:ln>
                <a:solidFill>
                  <a:schemeClr val="tx1"/>
                </a:solidFill>
                <a:effectLst/>
                <a:uLnTx/>
                <a:uFillTx/>
              </a:rPr>
              <a:t>mian</a:t>
            </a:r>
            <a:r>
              <a:rPr kumimoji="0" lang="en-US" sz="3000" b="0" i="0" u="none" strike="noStrike" kern="1200" cap="none" spc="0" normalizeH="0" baseline="0" noProof="0" dirty="0">
                <a:ln>
                  <a:noFill/>
                </a:ln>
                <a:solidFill>
                  <a:schemeClr val="tx1"/>
                </a:solidFill>
                <a:effectLst/>
                <a:uLnTx/>
                <a:uFillTx/>
              </a:rPr>
              <a:t>) </a:t>
            </a:r>
            <a:r>
              <a:rPr kumimoji="0" lang="en-US" sz="3000" b="0" i="0" u="none" strike="noStrike" kern="1200" cap="none" spc="0" normalizeH="0" baseline="0" noProof="0" dirty="0" err="1">
                <a:ln>
                  <a:noFill/>
                </a:ln>
                <a:solidFill>
                  <a:schemeClr val="tx1"/>
                </a:solidFill>
                <a:effectLst/>
                <a:uLnTx/>
                <a:uFillTx/>
              </a:rPr>
              <a:t>fetuares</a:t>
            </a:r>
            <a:r>
              <a:rPr kumimoji="0" lang="en-US" sz="3000" b="0" i="0" u="none" strike="noStrike" kern="1200" cap="none" spc="0" normalizeH="0" baseline="0" noProof="0" dirty="0">
                <a:ln>
                  <a:noFill/>
                </a:ln>
                <a:solidFill>
                  <a:schemeClr val="tx1"/>
                </a:solidFill>
                <a:effectLst/>
                <a:uLnTx/>
                <a:uFillTx/>
              </a:rPr>
              <a:t>, and at </a:t>
            </a:r>
            <a:r>
              <a:rPr kumimoji="0" lang="en-US" sz="3000" b="0" i="0" u="none" strike="noStrike" kern="1200" cap="none" spc="0" normalizeH="0" baseline="0" noProof="0" dirty="0" err="1">
                <a:ln>
                  <a:noFill/>
                </a:ln>
                <a:solidFill>
                  <a:schemeClr val="tx1"/>
                </a:solidFill>
                <a:effectLst/>
                <a:uLnTx/>
                <a:uFillTx/>
              </a:rPr>
              <a:t>lesat</a:t>
            </a:r>
            <a:r>
              <a:rPr kumimoji="0" lang="en-US" sz="3000" b="0" i="0" u="none" strike="noStrike" kern="1200" cap="none" spc="0" normalizeH="0" baseline="0" noProof="0" dirty="0">
                <a:ln>
                  <a:noFill/>
                </a:ln>
                <a:solidFill>
                  <a:schemeClr val="tx1"/>
                </a:solidFill>
                <a:effectLst/>
                <a:uLnTx/>
                <a:uFillTx/>
              </a:rPr>
              <a:t> </a:t>
            </a:r>
            <a:r>
              <a:rPr kumimoji="0" lang="en-US" sz="3000" b="0" i="0" u="none" strike="noStrike" kern="1200" cap="none" spc="0" normalizeH="0" baseline="0" noProof="0" dirty="0" err="1">
                <a:ln>
                  <a:noFill/>
                </a:ln>
                <a:solidFill>
                  <a:schemeClr val="tx1"/>
                </a:solidFill>
                <a:effectLst/>
                <a:uLnTx/>
                <a:uFillTx/>
              </a:rPr>
              <a:t>patrilaly</a:t>
            </a:r>
            <a:r>
              <a:rPr kumimoji="0" lang="en-US" sz="3000" b="0" i="0" u="none" strike="noStrike" kern="1200" cap="none" spc="0" normalizeH="0" baseline="0" noProof="0" dirty="0">
                <a:ln>
                  <a:noFill/>
                </a:ln>
                <a:solidFill>
                  <a:schemeClr val="tx1"/>
                </a:solidFill>
                <a:effectLst/>
                <a:uLnTx/>
                <a:uFillTx/>
              </a:rPr>
              <a:t> its </a:t>
            </a:r>
            <a:r>
              <a:rPr kumimoji="0" lang="en-US" sz="3000" b="0" i="0" u="none" strike="noStrike" kern="1200" cap="none" spc="0" normalizeH="0" baseline="0" noProof="0" dirty="0" err="1">
                <a:ln>
                  <a:noFill/>
                </a:ln>
                <a:solidFill>
                  <a:schemeClr val="tx1"/>
                </a:solidFill>
                <a:effectLst/>
                <a:uLnTx/>
                <a:uFillTx/>
              </a:rPr>
              <a:t>pefromrnace</a:t>
            </a:r>
            <a:r>
              <a:rPr kumimoji="0" lang="en-US" sz="3000" b="0" i="0" u="none" strike="noStrike" kern="1200" cap="none" spc="0" normalizeH="0" baseline="0" noProof="0" dirty="0">
                <a:ln>
                  <a:noFill/>
                </a:ln>
                <a:solidFill>
                  <a:schemeClr val="tx1"/>
                </a:solidFill>
                <a:effectLst/>
                <a:uLnTx/>
                <a:uFillTx/>
              </a:rPr>
              <a:t>, in the </a:t>
            </a:r>
            <a:r>
              <a:rPr kumimoji="0" lang="en-US" sz="3000" b="0" i="0" u="none" strike="noStrike" kern="1200" cap="none" spc="0" normalizeH="0" baseline="0" noProof="0" dirty="0" err="1">
                <a:ln>
                  <a:noFill/>
                </a:ln>
                <a:solidFill>
                  <a:schemeClr val="tx1"/>
                </a:solidFill>
                <a:effectLst/>
                <a:uLnTx/>
                <a:uFillTx/>
              </a:rPr>
              <a:t>prensece</a:t>
            </a:r>
            <a:r>
              <a:rPr kumimoji="0" lang="en-US" sz="3000" b="0" i="0" u="none" strike="noStrike" kern="1200" cap="none" spc="0" normalizeH="0" baseline="0" noProof="0" dirty="0">
                <a:ln>
                  <a:noFill/>
                </a:ln>
                <a:solidFill>
                  <a:schemeClr val="tx1"/>
                </a:solidFill>
                <a:effectLst/>
                <a:uLnTx/>
                <a:uFillTx/>
              </a:rPr>
              <a:t> of </a:t>
            </a:r>
            <a:r>
              <a:rPr kumimoji="0" lang="en-US" sz="3000" b="0" i="0" u="none" strike="noStrike" kern="1200" cap="none" spc="0" normalizeH="0" baseline="0" noProof="0" dirty="0" err="1">
                <a:ln>
                  <a:noFill/>
                </a:ln>
                <a:solidFill>
                  <a:schemeClr val="tx1"/>
                </a:solidFill>
                <a:effectLst/>
                <a:uLnTx/>
                <a:uFillTx/>
              </a:rPr>
              <a:t>disutrabnces</a:t>
            </a:r>
            <a:r>
              <a:rPr kumimoji="0" lang="en-US" sz="3000" b="0" i="0" u="none" strike="noStrike" kern="1200" cap="none" spc="0" normalizeH="0" baseline="0" noProof="0" dirty="0">
                <a:ln>
                  <a:noFill/>
                </a:ln>
                <a:solidFill>
                  <a:schemeClr val="tx1"/>
                </a:solidFill>
                <a:effectLst/>
                <a:uLnTx/>
                <a:uFillTx/>
              </a:rPr>
              <a:t>, </a:t>
            </a:r>
            <a:r>
              <a:rPr kumimoji="0" lang="en-US" sz="3000" b="0" i="0" u="none" strike="noStrike" kern="1200" cap="none" spc="0" normalizeH="0" baseline="0" noProof="0" dirty="0" err="1">
                <a:ln>
                  <a:noFill/>
                </a:ln>
                <a:solidFill>
                  <a:schemeClr val="tx1"/>
                </a:solidFill>
                <a:effectLst/>
                <a:uLnTx/>
                <a:uFillTx/>
              </a:rPr>
              <a:t>inlucding</a:t>
            </a:r>
            <a:r>
              <a:rPr kumimoji="0" lang="en-US" sz="3000" b="0" i="0" u="none" strike="noStrike" kern="1200" cap="none" spc="0" normalizeH="0" baseline="0" noProof="0" dirty="0">
                <a:ln>
                  <a:noFill/>
                </a:ln>
                <a:solidFill>
                  <a:schemeClr val="tx1"/>
                </a:solidFill>
                <a:effectLst/>
                <a:uLnTx/>
                <a:uFillTx/>
              </a:rPr>
              <a:t> </a:t>
            </a:r>
            <a:r>
              <a:rPr lang="en-US" sz="3000" dirty="0"/>
              <a:t>l</a:t>
            </a:r>
            <a:r>
              <a:rPr kumimoji="0" lang="en-US" sz="3000" b="0" i="0" u="none" strike="noStrike" kern="1200" cap="none" spc="0" normalizeH="0" baseline="0" noProof="0" dirty="0">
                <a:ln>
                  <a:noFill/>
                </a:ln>
                <a:solidFill>
                  <a:schemeClr val="tx1"/>
                </a:solidFill>
                <a:effectLst/>
                <a:uLnTx/>
                <a:uFillTx/>
              </a:rPr>
              <a:t>, </a:t>
            </a:r>
            <a:r>
              <a:rPr kumimoji="0" lang="en-US" sz="3000" b="0" i="0" u="none" strike="noStrike" kern="1200" cap="none" spc="0" normalizeH="0" baseline="0" noProof="0" dirty="0" err="1">
                <a:ln>
                  <a:noFill/>
                </a:ln>
                <a:solidFill>
                  <a:schemeClr val="tx1"/>
                </a:solidFill>
                <a:effectLst/>
                <a:uLnTx/>
                <a:uFillTx/>
              </a:rPr>
              <a:t>unsuual</a:t>
            </a:r>
            <a:r>
              <a:rPr kumimoji="0" lang="en-US" sz="3000" b="0" i="0" u="none" strike="noStrike" kern="1200" cap="none" spc="0" normalizeH="0" baseline="0" noProof="0" dirty="0">
                <a:ln>
                  <a:noFill/>
                </a:ln>
                <a:solidFill>
                  <a:schemeClr val="tx1"/>
                </a:solidFill>
                <a:effectLst/>
                <a:uLnTx/>
                <a:uFillTx/>
              </a:rPr>
              <a:t>, or </a:t>
            </a:r>
            <a:r>
              <a:rPr kumimoji="0" lang="en-US" sz="3000" b="0" i="0" u="none" strike="noStrike" kern="1200" cap="none" spc="0" normalizeH="0" baseline="0" noProof="0" dirty="0" err="1">
                <a:ln>
                  <a:noFill/>
                </a:ln>
                <a:solidFill>
                  <a:schemeClr val="tx1"/>
                </a:solidFill>
                <a:effectLst/>
                <a:uLnTx/>
                <a:uFillTx/>
              </a:rPr>
              <a:t>unteexpecd</a:t>
            </a:r>
            <a:r>
              <a:rPr kumimoji="0" lang="en-US" sz="3000" b="0" i="0" u="none" strike="noStrike" kern="1200" cap="none" spc="0" normalizeH="0" baseline="0" noProof="0" dirty="0">
                <a:ln>
                  <a:noFill/>
                </a:ln>
                <a:solidFill>
                  <a:schemeClr val="tx1"/>
                </a:solidFill>
                <a:effectLst/>
                <a:uLnTx/>
                <a:uFillTx/>
              </a:rPr>
              <a:t>  </a:t>
            </a:r>
            <a:r>
              <a:rPr kumimoji="0" lang="en-US" sz="3000" b="0" i="0" u="none" strike="noStrike" kern="1200" cap="none" spc="0" normalizeH="0" baseline="0" noProof="0" dirty="0" err="1">
                <a:ln>
                  <a:noFill/>
                </a:ln>
                <a:solidFill>
                  <a:schemeClr val="tx1"/>
                </a:solidFill>
                <a:effectLst/>
                <a:uLnTx/>
                <a:uFillTx/>
              </a:rPr>
              <a:t>oens</a:t>
            </a:r>
            <a:r>
              <a:rPr kumimoji="0" lang="en-US" sz="3000" b="0" i="0" u="none" strike="noStrike" kern="1200" cap="none" spc="0" normalizeH="0" baseline="0" noProof="0" dirty="0">
                <a:ln>
                  <a:noFill/>
                </a:ln>
                <a:solidFill>
                  <a:schemeClr val="tx1"/>
                </a:solidFill>
                <a:effectLst/>
                <a:uLnTx/>
                <a:uFillTx/>
              </a:rPr>
              <a:t>, </a:t>
            </a:r>
            <a:r>
              <a:rPr kumimoji="0" lang="en-US" sz="3000" b="0" i="0" u="none" strike="noStrike" kern="1200" cap="none" spc="0" normalizeH="0" baseline="0" noProof="0" dirty="0" err="1">
                <a:ln>
                  <a:noFill/>
                </a:ln>
                <a:solidFill>
                  <a:schemeClr val="tx1"/>
                </a:solidFill>
                <a:effectLst/>
                <a:uLnTx/>
                <a:uFillTx/>
              </a:rPr>
              <a:t>gonig</a:t>
            </a:r>
            <a:r>
              <a:rPr kumimoji="0" lang="en-US" sz="3000" b="0" i="0" u="none" strike="noStrike" kern="1200" cap="none" spc="0" normalizeH="0" baseline="0" noProof="0" dirty="0">
                <a:ln>
                  <a:noFill/>
                </a:ln>
                <a:solidFill>
                  <a:schemeClr val="tx1"/>
                </a:solidFill>
                <a:effectLst/>
                <a:uLnTx/>
                <a:uFillTx/>
              </a:rPr>
              <a:t> </a:t>
            </a:r>
            <a:r>
              <a:rPr kumimoji="0" lang="en-US" sz="3000" b="0" i="0" u="none" strike="noStrike" kern="1200" cap="none" spc="0" normalizeH="0" baseline="0" noProof="0" dirty="0" err="1">
                <a:ln>
                  <a:noFill/>
                </a:ln>
                <a:solidFill>
                  <a:schemeClr val="tx1"/>
                </a:solidFill>
                <a:effectLst/>
                <a:uLnTx/>
                <a:uFillTx/>
              </a:rPr>
              <a:t>beoynd</a:t>
            </a:r>
            <a:r>
              <a:rPr kumimoji="0" lang="en-US" sz="3000" b="0" i="0" u="none" strike="noStrike" kern="1200" cap="none" spc="0" normalizeH="0" baseline="0" noProof="0" dirty="0">
                <a:ln>
                  <a:noFill/>
                </a:ln>
                <a:solidFill>
                  <a:schemeClr val="tx1"/>
                </a:solidFill>
                <a:effectLst/>
                <a:uLnTx/>
                <a:uFillTx/>
              </a:rPr>
              <a:t> </a:t>
            </a:r>
            <a:r>
              <a:rPr kumimoji="0" lang="en-US" sz="3000" b="0" i="0" u="none" strike="noStrike" kern="1200" cap="none" spc="0" normalizeH="0" baseline="0" noProof="0" dirty="0" err="1">
                <a:ln>
                  <a:noFill/>
                </a:ln>
                <a:solidFill>
                  <a:schemeClr val="tx1"/>
                </a:solidFill>
                <a:effectLst/>
                <a:uLnTx/>
                <a:uFillTx/>
              </a:rPr>
              <a:t>tshoe</a:t>
            </a:r>
            <a:r>
              <a:rPr kumimoji="0" lang="en-US" sz="3000" b="0" i="0" u="none" strike="noStrike" kern="1200" cap="none" spc="0" normalizeH="0" baseline="0" noProof="0" dirty="0">
                <a:ln>
                  <a:noFill/>
                </a:ln>
                <a:solidFill>
                  <a:schemeClr val="tx1"/>
                </a:solidFill>
                <a:effectLst/>
                <a:uLnTx/>
                <a:uFillTx/>
              </a:rPr>
              <a:t> for </a:t>
            </a:r>
            <a:r>
              <a:rPr kumimoji="0" lang="en-US" sz="3000" b="0" i="0" u="none" strike="noStrike" kern="1200" cap="none" spc="0" normalizeH="0" baseline="0" noProof="0" dirty="0" err="1">
                <a:ln>
                  <a:noFill/>
                </a:ln>
                <a:solidFill>
                  <a:schemeClr val="tx1"/>
                </a:solidFill>
                <a:effectLst/>
                <a:uLnTx/>
                <a:uFillTx/>
              </a:rPr>
              <a:t>wcihh</a:t>
            </a:r>
            <a:r>
              <a:rPr kumimoji="0" lang="en-US" sz="3000" b="0" i="0" u="none" strike="noStrike" kern="1200" cap="none" spc="0" normalizeH="0" baseline="0" noProof="0" dirty="0">
                <a:ln>
                  <a:noFill/>
                </a:ln>
                <a:solidFill>
                  <a:schemeClr val="tx1"/>
                </a:solidFill>
                <a:effectLst/>
                <a:uLnTx/>
                <a:uFillTx/>
              </a:rPr>
              <a:t> the </a:t>
            </a:r>
            <a:r>
              <a:rPr kumimoji="0" lang="en-US" sz="3000" b="0" i="0" u="none" strike="noStrike" kern="1200" cap="none" spc="0" normalizeH="0" baseline="0" noProof="0" dirty="0" err="1">
                <a:ln>
                  <a:noFill/>
                </a:ln>
                <a:solidFill>
                  <a:schemeClr val="tx1"/>
                </a:solidFill>
                <a:effectLst/>
                <a:uLnTx/>
                <a:uFillTx/>
              </a:rPr>
              <a:t>steysm</a:t>
            </a:r>
            <a:r>
              <a:rPr kumimoji="0" lang="en-US" sz="3000" b="0" i="0" u="none" strike="noStrike" kern="1200" cap="none" spc="0" normalizeH="0" baseline="0" noProof="0" dirty="0">
                <a:ln>
                  <a:noFill/>
                </a:ln>
                <a:solidFill>
                  <a:schemeClr val="tx1"/>
                </a:solidFill>
                <a:effectLst/>
                <a:uLnTx/>
                <a:uFillTx/>
              </a:rPr>
              <a:t> had been </a:t>
            </a:r>
            <a:r>
              <a:rPr kumimoji="0" lang="en-US" sz="3000" b="0" i="0" u="none" strike="noStrike" kern="1200" cap="none" spc="0" normalizeH="0" baseline="0" noProof="0" dirty="0" err="1">
                <a:ln>
                  <a:noFill/>
                </a:ln>
                <a:solidFill>
                  <a:schemeClr val="tx1"/>
                </a:solidFill>
                <a:effectLst/>
                <a:uLnTx/>
                <a:uFillTx/>
              </a:rPr>
              <a:t>dsigneed</a:t>
            </a:r>
            <a:r>
              <a:rPr kumimoji="0" lang="en-US" sz="3000" b="0" i="0" u="none" strike="noStrike" kern="1200" cap="none" spc="0" normalizeH="0" baseline="0" noProof="0" dirty="0">
                <a:ln>
                  <a:noFill/>
                </a:ln>
                <a:solidFill>
                  <a:schemeClr val="tx1"/>
                </a:solidFill>
                <a:effectLst/>
                <a:uLnTx/>
                <a:uFillTx/>
              </a:rPr>
              <a:t> for, or </a:t>
            </a:r>
            <a:r>
              <a:rPr kumimoji="0" lang="en-US" sz="3000" b="0" i="0" u="none" strike="noStrike" kern="1200" cap="none" spc="0" normalizeH="0" baseline="0" noProof="0" dirty="0" err="1">
                <a:ln>
                  <a:noFill/>
                </a:ln>
                <a:solidFill>
                  <a:schemeClr val="tx1"/>
                </a:solidFill>
                <a:effectLst/>
                <a:uLnTx/>
                <a:uFillTx/>
              </a:rPr>
              <a:t>thsoe</a:t>
            </a:r>
            <a:r>
              <a:rPr kumimoji="0" lang="en-US" sz="3000" b="0" i="0" u="none" strike="noStrike" kern="1200" cap="none" spc="0" normalizeH="0" baseline="0" noProof="0" dirty="0">
                <a:ln>
                  <a:noFill/>
                </a:ln>
                <a:solidFill>
                  <a:schemeClr val="tx1"/>
                </a:solidFill>
                <a:effectLst/>
                <a:uLnTx/>
                <a:uFillTx/>
              </a:rPr>
              <a:t> to </a:t>
            </a:r>
            <a:r>
              <a:rPr kumimoji="0" lang="en-US" sz="3000" b="0" i="0" u="none" strike="noStrike" kern="1200" cap="none" spc="0" normalizeH="0" baseline="0" noProof="0" dirty="0" err="1">
                <a:ln>
                  <a:noFill/>
                </a:ln>
                <a:solidFill>
                  <a:schemeClr val="tx1"/>
                </a:solidFill>
                <a:effectLst/>
                <a:uLnTx/>
                <a:uFillTx/>
              </a:rPr>
              <a:t>wihch</a:t>
            </a:r>
            <a:r>
              <a:rPr kumimoji="0" lang="en-US" sz="3000" b="0" i="0" u="none" strike="noStrike" kern="1200" cap="none" spc="0" normalizeH="0" baseline="0" noProof="0" dirty="0">
                <a:ln>
                  <a:noFill/>
                </a:ln>
                <a:solidFill>
                  <a:schemeClr val="tx1"/>
                </a:solidFill>
                <a:effectLst/>
                <a:uLnTx/>
                <a:uFillTx/>
              </a:rPr>
              <a:t> it is </a:t>
            </a:r>
            <a:r>
              <a:rPr kumimoji="0" lang="en-US" sz="3000" b="0" i="0" u="none" strike="noStrike" kern="1200" cap="none" spc="0" normalizeH="0" baseline="0" noProof="0" dirty="0" err="1">
                <a:ln>
                  <a:noFill/>
                </a:ln>
                <a:solidFill>
                  <a:schemeClr val="tx1"/>
                </a:solidFill>
                <a:effectLst/>
                <a:uLnTx/>
                <a:uFillTx/>
              </a:rPr>
              <a:t>adptead</a:t>
            </a:r>
            <a:r>
              <a:rPr kumimoji="0" lang="en-US" sz="3000" b="0" i="0" u="none" strike="noStrike" kern="1200" cap="none" spc="0" normalizeH="0" baseline="0" noProof="0" dirty="0">
                <a:ln>
                  <a:noFill/>
                </a:ln>
                <a:solidFill>
                  <a:schemeClr val="tx1"/>
                </a:solidFill>
                <a:effectLst/>
                <a:uLnTx/>
                <a:uFillTx/>
              </a:rPr>
              <a:t>.</a:t>
            </a:r>
          </a:p>
        </p:txBody>
      </p:sp>
      <p:pic>
        <p:nvPicPr>
          <p:cNvPr id="6"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779912" y="332656"/>
            <a:ext cx="1944216" cy="1944216"/>
          </a:xfrm>
          <a:prstGeom prst="rect">
            <a:avLst/>
          </a:prstGeom>
          <a:solidFill>
            <a:srgbClr val="000000">
              <a:alpha val="60000"/>
            </a:srgbClr>
          </a:solidFill>
          <a:ln w="9525">
            <a:noFill/>
            <a:miter lim="800000"/>
            <a:headEnd/>
            <a:tailEnd/>
          </a:ln>
        </p:spPr>
      </p:pic>
      <p:sp>
        <p:nvSpPr>
          <p:cNvPr id="7" name="Espace réservé du pied de page 2"/>
          <p:cNvSpPr>
            <a:spLocks noGrp="1"/>
          </p:cNvSpPr>
          <p:nvPr>
            <p:ph type="ftr" sz="quarter" idx="3"/>
          </p:nvPr>
        </p:nvSpPr>
        <p:spPr>
          <a:xfrm>
            <a:off x="914400" y="6448251"/>
            <a:ext cx="5562600" cy="365125"/>
          </a:xfrm>
          <a:prstGeom prst="rect">
            <a:avLst/>
          </a:prstGeom>
        </p:spPr>
        <p:txBody>
          <a:bodyPr vert="horz" anchor="b"/>
          <a:lstStyle>
            <a:lvl1pPr algn="r" eaLnBrk="1" latinLnBrk="0" hangingPunct="1">
              <a:defRPr kumimoji="0" sz="1400">
                <a:solidFill>
                  <a:schemeClr val="tx2"/>
                </a:solidFill>
              </a:defRPr>
            </a:lvl1pPr>
            <a:extLst/>
          </a:lstStyle>
          <a:p>
            <a:r>
              <a:rPr lang="fr-FR" dirty="0" err="1"/>
              <a:t>Predicting</a:t>
            </a:r>
            <a:r>
              <a:rPr lang="fr-FR" dirty="0"/>
              <a:t> The Fatal </a:t>
            </a:r>
            <a:r>
              <a:rPr lang="fr-FR" dirty="0" err="1"/>
              <a:t>Flaws</a:t>
            </a:r>
            <a:r>
              <a:rPr lang="fr-FR" dirty="0"/>
              <a:t> – </a:t>
            </a:r>
            <a:r>
              <a:rPr lang="fr-FR" dirty="0" err="1"/>
              <a:t>RAeS</a:t>
            </a:r>
            <a:r>
              <a:rPr lang="fr-FR" dirty="0"/>
              <a:t>-  26-27 </a:t>
            </a:r>
            <a:r>
              <a:rPr lang="fr-FR" dirty="0" err="1"/>
              <a:t>November</a:t>
            </a:r>
            <a:r>
              <a:rPr lang="fr-FR" dirty="0"/>
              <a:t> 2015</a:t>
            </a:r>
          </a:p>
        </p:txBody>
      </p:sp>
    </p:spTree>
    <p:extLst>
      <p:ext uri="{BB962C8B-B14F-4D97-AF65-F5344CB8AC3E}">
        <p14:creationId xmlns:p14="http://schemas.microsoft.com/office/powerpoint/2010/main" val="3498784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a:t>Preparing to be unprepared</a:t>
            </a:r>
            <a:endParaRPr lang="en-US" dirty="0"/>
          </a:p>
        </p:txBody>
      </p:sp>
      <p:sp>
        <p:nvSpPr>
          <p:cNvPr id="3" name="Espace réservé du contenu 2"/>
          <p:cNvSpPr>
            <a:spLocks noGrp="1"/>
          </p:cNvSpPr>
          <p:nvPr>
            <p:ph idx="1"/>
          </p:nvPr>
        </p:nvSpPr>
        <p:spPr>
          <a:xfrm>
            <a:off x="899592" y="1737320"/>
            <a:ext cx="8003232" cy="4572000"/>
          </a:xfrm>
        </p:spPr>
        <p:txBody>
          <a:bodyPr>
            <a:normAutofit fontScale="92500" lnSpcReduction="10000"/>
          </a:bodyPr>
          <a:lstStyle/>
          <a:p>
            <a:r>
              <a:rPr lang="en-US" dirty="0"/>
              <a:t>Enhanced capabilities to react and adapt  </a:t>
            </a:r>
          </a:p>
          <a:p>
            <a:pPr lvl="1"/>
            <a:r>
              <a:rPr lang="en-US" dirty="0"/>
              <a:t>Far from, as well as near boundaries of safe operations envelope</a:t>
            </a:r>
          </a:p>
          <a:p>
            <a:r>
              <a:rPr lang="en-US" dirty="0"/>
              <a:t>Less predetermination, tighter coupling to reality</a:t>
            </a:r>
          </a:p>
          <a:p>
            <a:pPr lvl="1"/>
            <a:r>
              <a:rPr lang="en-US" dirty="0"/>
              <a:t>Shifting control from past to present, </a:t>
            </a:r>
          </a:p>
          <a:p>
            <a:pPr lvl="1"/>
            <a:r>
              <a:rPr lang="en-US" dirty="0"/>
              <a:t>And from the top to the bottom (front line) of organizations</a:t>
            </a:r>
          </a:p>
          <a:p>
            <a:r>
              <a:rPr lang="en-US" dirty="0"/>
              <a:t>Proactively developing a repertoire of generic strategies responding to generic threats</a:t>
            </a:r>
          </a:p>
          <a:p>
            <a:pPr lvl="1"/>
            <a:r>
              <a:rPr lang="en-US" dirty="0"/>
              <a:t>Identify basic states, “vital” actions</a:t>
            </a:r>
          </a:p>
          <a:p>
            <a:r>
              <a:rPr lang="en-US" dirty="0"/>
              <a:t>Developing sense-making capabilities</a:t>
            </a:r>
          </a:p>
          <a:p>
            <a:endParaRPr lang="en-US" dirty="0"/>
          </a:p>
        </p:txBody>
      </p:sp>
    </p:spTree>
    <p:extLst>
      <p:ext uri="{BB962C8B-B14F-4D97-AF65-F5344CB8AC3E}">
        <p14:creationId xmlns:p14="http://schemas.microsoft.com/office/powerpoint/2010/main" val="2583483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971600" y="188640"/>
            <a:ext cx="7844408" cy="1368152"/>
          </a:xfrm>
        </p:spPr>
        <p:txBody>
          <a:bodyPr/>
          <a:lstStyle/>
          <a:p>
            <a:r>
              <a:rPr lang="en-US" dirty="0"/>
              <a:t>Resilience as adaptive capacity (</a:t>
            </a:r>
            <a:r>
              <a:rPr lang="en-US" dirty="0" err="1"/>
              <a:t>D.Woods</a:t>
            </a:r>
            <a:r>
              <a:rPr lang="en-US" dirty="0"/>
              <a:t>)</a:t>
            </a:r>
          </a:p>
        </p:txBody>
      </p:sp>
      <p:sp>
        <p:nvSpPr>
          <p:cNvPr id="3" name="Espace réservé du contenu 2"/>
          <p:cNvSpPr>
            <a:spLocks noGrp="1"/>
          </p:cNvSpPr>
          <p:nvPr>
            <p:ph idx="1"/>
          </p:nvPr>
        </p:nvSpPr>
        <p:spPr>
          <a:xfrm>
            <a:off x="467544" y="1844824"/>
            <a:ext cx="4680520" cy="4536504"/>
          </a:xfrm>
        </p:spPr>
        <p:txBody>
          <a:bodyPr>
            <a:noAutofit/>
          </a:bodyPr>
          <a:lstStyle/>
          <a:p>
            <a:pPr marL="68580" indent="0">
              <a:buNone/>
            </a:pPr>
            <a:endParaRPr lang="en-US" sz="2800" dirty="0"/>
          </a:p>
          <a:p>
            <a:r>
              <a:rPr lang="en-US" sz="2800" dirty="0"/>
              <a:t>The more is a system "fit" (optimized for a given environment), the more sensitive it will be to disturbances. </a:t>
            </a:r>
          </a:p>
          <a:p>
            <a:r>
              <a:rPr lang="en-US" sz="2800" dirty="0">
                <a:solidFill>
                  <a:srgbClr val="FF320F"/>
                </a:solidFill>
              </a:rPr>
              <a:t>An inescapable trade-off  between optimality and fragility</a:t>
            </a:r>
            <a:r>
              <a:rPr lang="en-US" sz="2400" dirty="0">
                <a:solidFill>
                  <a:srgbClr val="FF320F"/>
                </a:solidFill>
              </a:rPr>
              <a:t>. </a:t>
            </a:r>
          </a:p>
        </p:txBody>
      </p:sp>
      <p:pic>
        <p:nvPicPr>
          <p:cNvPr id="8" name="Image 7" descr="sans-titre.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724128" y="1556792"/>
            <a:ext cx="1072293" cy="720080"/>
          </a:xfrm>
          <a:prstGeom prst="rect">
            <a:avLst/>
          </a:prstGeom>
        </p:spPr>
      </p:pic>
      <p:grpSp>
        <p:nvGrpSpPr>
          <p:cNvPr id="10" name="Groupe 9"/>
          <p:cNvGrpSpPr/>
          <p:nvPr/>
        </p:nvGrpSpPr>
        <p:grpSpPr>
          <a:xfrm>
            <a:off x="5004048" y="2185441"/>
            <a:ext cx="4067944" cy="4339903"/>
            <a:chOff x="468697" y="1609715"/>
            <a:chExt cx="5405901" cy="4569968"/>
          </a:xfrm>
        </p:grpSpPr>
        <p:grpSp>
          <p:nvGrpSpPr>
            <p:cNvPr id="11" name="Groupe 8"/>
            <p:cNvGrpSpPr/>
            <p:nvPr/>
          </p:nvGrpSpPr>
          <p:grpSpPr>
            <a:xfrm>
              <a:off x="1259632" y="1988840"/>
              <a:ext cx="3672408" cy="3384376"/>
              <a:chOff x="755576" y="1916832"/>
              <a:chExt cx="3672408" cy="3384376"/>
            </a:xfrm>
          </p:grpSpPr>
          <p:cxnSp>
            <p:nvCxnSpPr>
              <p:cNvPr id="20" name="Connecteur droit avec flèche 19"/>
              <p:cNvCxnSpPr/>
              <p:nvPr/>
            </p:nvCxnSpPr>
            <p:spPr>
              <a:xfrm flipV="1">
                <a:off x="755576" y="1916832"/>
                <a:ext cx="0" cy="3384376"/>
              </a:xfrm>
              <a:prstGeom prst="straightConnector1">
                <a:avLst/>
              </a:prstGeom>
              <a:ln w="28575">
                <a:solidFill>
                  <a:schemeClr val="tx2">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1" name="Connecteur droit avec flèche 20"/>
              <p:cNvCxnSpPr/>
              <p:nvPr/>
            </p:nvCxnSpPr>
            <p:spPr>
              <a:xfrm>
                <a:off x="755576" y="5301208"/>
                <a:ext cx="3672408" cy="0"/>
              </a:xfrm>
              <a:prstGeom prst="straightConnector1">
                <a:avLst/>
              </a:prstGeom>
              <a:ln w="28575">
                <a:solidFill>
                  <a:schemeClr val="tx2">
                    <a:lumMod val="50000"/>
                  </a:schemeClr>
                </a:solidFill>
                <a:tailEnd type="arrow"/>
              </a:ln>
            </p:spPr>
            <p:style>
              <a:lnRef idx="1">
                <a:schemeClr val="accent1"/>
              </a:lnRef>
              <a:fillRef idx="0">
                <a:schemeClr val="accent1"/>
              </a:fillRef>
              <a:effectRef idx="0">
                <a:schemeClr val="accent1"/>
              </a:effectRef>
              <a:fontRef idx="minor">
                <a:schemeClr val="tx1"/>
              </a:fontRef>
            </p:style>
          </p:cxnSp>
        </p:grpSp>
        <p:sp>
          <p:nvSpPr>
            <p:cNvPr id="12" name="Forme libre 11"/>
            <p:cNvSpPr/>
            <p:nvPr/>
          </p:nvSpPr>
          <p:spPr>
            <a:xfrm>
              <a:off x="1545624" y="2060848"/>
              <a:ext cx="3242400" cy="3060071"/>
            </a:xfrm>
            <a:custGeom>
              <a:avLst/>
              <a:gdLst>
                <a:gd name="connsiteX0" fmla="*/ 0 w 3458424"/>
                <a:gd name="connsiteY0" fmla="*/ 0 h 3060071"/>
                <a:gd name="connsiteX1" fmla="*/ 742384 w 3458424"/>
                <a:gd name="connsiteY1" fmla="*/ 2417275 h 3060071"/>
                <a:gd name="connsiteX2" fmla="*/ 3458424 w 3458424"/>
                <a:gd name="connsiteY2" fmla="*/ 3060071 h 3060071"/>
                <a:gd name="connsiteX3" fmla="*/ 3458424 w 3458424"/>
                <a:gd name="connsiteY3" fmla="*/ 3060071 h 3060071"/>
              </a:gdLst>
              <a:ahLst/>
              <a:cxnLst>
                <a:cxn ang="0">
                  <a:pos x="connsiteX0" y="connsiteY0"/>
                </a:cxn>
                <a:cxn ang="0">
                  <a:pos x="connsiteX1" y="connsiteY1"/>
                </a:cxn>
                <a:cxn ang="0">
                  <a:pos x="connsiteX2" y="connsiteY2"/>
                </a:cxn>
                <a:cxn ang="0">
                  <a:pos x="connsiteX3" y="connsiteY3"/>
                </a:cxn>
              </a:cxnLst>
              <a:rect l="l" t="t" r="r" b="b"/>
              <a:pathLst>
                <a:path w="3458424" h="3060071">
                  <a:moveTo>
                    <a:pt x="0" y="0"/>
                  </a:moveTo>
                  <a:cubicBezTo>
                    <a:pt x="82990" y="953631"/>
                    <a:pt x="165980" y="1907263"/>
                    <a:pt x="742384" y="2417275"/>
                  </a:cubicBezTo>
                  <a:cubicBezTo>
                    <a:pt x="1318788" y="2927287"/>
                    <a:pt x="3458424" y="3060071"/>
                    <a:pt x="3458424" y="3060071"/>
                  </a:cubicBezTo>
                  <a:lnTo>
                    <a:pt x="3458424" y="3060071"/>
                  </a:lnTo>
                </a:path>
              </a:pathLst>
            </a:cu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000"/>
            </a:p>
          </p:txBody>
        </p:sp>
        <p:sp>
          <p:nvSpPr>
            <p:cNvPr id="13" name="ZoneTexte 12"/>
            <p:cNvSpPr txBox="1"/>
            <p:nvPr/>
          </p:nvSpPr>
          <p:spPr>
            <a:xfrm rot="16200000">
              <a:off x="169189" y="3438666"/>
              <a:ext cx="1542105" cy="518347"/>
            </a:xfrm>
            <a:prstGeom prst="rect">
              <a:avLst/>
            </a:prstGeom>
            <a:noFill/>
          </p:spPr>
          <p:txBody>
            <a:bodyPr wrap="none" rtlCol="0">
              <a:spAutoFit/>
            </a:bodyPr>
            <a:lstStyle/>
            <a:p>
              <a:r>
                <a:rPr lang="en-US" sz="2000" dirty="0"/>
                <a:t>Adaptation</a:t>
              </a:r>
            </a:p>
          </p:txBody>
        </p:sp>
        <p:sp>
          <p:nvSpPr>
            <p:cNvPr id="14" name="ZoneTexte 13"/>
            <p:cNvSpPr txBox="1"/>
            <p:nvPr/>
          </p:nvSpPr>
          <p:spPr>
            <a:xfrm>
              <a:off x="2195736" y="5373216"/>
              <a:ext cx="1931755" cy="446427"/>
            </a:xfrm>
            <a:prstGeom prst="rect">
              <a:avLst/>
            </a:prstGeom>
            <a:noFill/>
          </p:spPr>
          <p:txBody>
            <a:bodyPr wrap="none" rtlCol="0">
              <a:spAutoFit/>
            </a:bodyPr>
            <a:lstStyle/>
            <a:p>
              <a:r>
                <a:rPr lang="en-US" sz="2000" dirty="0"/>
                <a:t>Adaptability</a:t>
              </a:r>
            </a:p>
          </p:txBody>
        </p:sp>
        <p:sp>
          <p:nvSpPr>
            <p:cNvPr id="15" name="ZoneTexte 14"/>
            <p:cNvSpPr txBox="1"/>
            <p:nvPr/>
          </p:nvSpPr>
          <p:spPr>
            <a:xfrm>
              <a:off x="468697" y="5106201"/>
              <a:ext cx="824870" cy="446427"/>
            </a:xfrm>
            <a:prstGeom prst="rect">
              <a:avLst/>
            </a:prstGeom>
            <a:noFill/>
          </p:spPr>
          <p:txBody>
            <a:bodyPr wrap="none" rtlCol="0">
              <a:spAutoFit/>
            </a:bodyPr>
            <a:lstStyle/>
            <a:p>
              <a:r>
                <a:rPr lang="en-US" sz="2000" dirty="0"/>
                <a:t>Low</a:t>
              </a:r>
            </a:p>
          </p:txBody>
        </p:sp>
        <p:sp>
          <p:nvSpPr>
            <p:cNvPr id="16" name="ZoneTexte 15"/>
            <p:cNvSpPr txBox="1"/>
            <p:nvPr/>
          </p:nvSpPr>
          <p:spPr>
            <a:xfrm>
              <a:off x="611560" y="1609715"/>
              <a:ext cx="1576638" cy="446426"/>
            </a:xfrm>
            <a:prstGeom prst="rect">
              <a:avLst/>
            </a:prstGeom>
            <a:noFill/>
          </p:spPr>
          <p:txBody>
            <a:bodyPr wrap="none" rtlCol="0">
              <a:spAutoFit/>
            </a:bodyPr>
            <a:lstStyle/>
            <a:p>
              <a:r>
                <a:rPr lang="en-US" sz="2000" dirty="0"/>
                <a:t>Optimum</a:t>
              </a:r>
            </a:p>
          </p:txBody>
        </p:sp>
        <p:sp>
          <p:nvSpPr>
            <p:cNvPr id="17" name="ZoneTexte 16"/>
            <p:cNvSpPr txBox="1"/>
            <p:nvPr/>
          </p:nvSpPr>
          <p:spPr>
            <a:xfrm>
              <a:off x="4067944" y="5733256"/>
              <a:ext cx="1806654" cy="446427"/>
            </a:xfrm>
            <a:prstGeom prst="rect">
              <a:avLst/>
            </a:prstGeom>
            <a:noFill/>
          </p:spPr>
          <p:txBody>
            <a:bodyPr wrap="none" rtlCol="0">
              <a:spAutoFit/>
            </a:bodyPr>
            <a:lstStyle/>
            <a:p>
              <a:r>
                <a:rPr lang="en-US" sz="2000" dirty="0"/>
                <a:t>(Resilience)</a:t>
              </a:r>
            </a:p>
          </p:txBody>
        </p:sp>
        <p:sp>
          <p:nvSpPr>
            <p:cNvPr id="18" name="ZoneTexte 17"/>
            <p:cNvSpPr txBox="1"/>
            <p:nvPr/>
          </p:nvSpPr>
          <p:spPr>
            <a:xfrm>
              <a:off x="1259632" y="5704279"/>
              <a:ext cx="1930285" cy="421321"/>
            </a:xfrm>
            <a:prstGeom prst="rect">
              <a:avLst/>
            </a:prstGeom>
            <a:noFill/>
          </p:spPr>
          <p:txBody>
            <a:bodyPr wrap="none" rtlCol="0">
              <a:spAutoFit/>
            </a:bodyPr>
            <a:lstStyle/>
            <a:p>
              <a:r>
                <a:rPr lang="en-US" sz="2000" dirty="0"/>
                <a:t>(Brittleness)</a:t>
              </a:r>
            </a:p>
          </p:txBody>
        </p:sp>
        <p:sp>
          <p:nvSpPr>
            <p:cNvPr id="19" name="Rectangle 18"/>
            <p:cNvSpPr/>
            <p:nvPr/>
          </p:nvSpPr>
          <p:spPr>
            <a:xfrm>
              <a:off x="4355976" y="5373216"/>
              <a:ext cx="891323" cy="446427"/>
            </a:xfrm>
            <a:prstGeom prst="rect">
              <a:avLst/>
            </a:prstGeom>
          </p:spPr>
          <p:txBody>
            <a:bodyPr wrap="none">
              <a:spAutoFit/>
            </a:bodyPr>
            <a:lstStyle/>
            <a:p>
              <a:r>
                <a:rPr lang="en-US" sz="2000" dirty="0">
                  <a:solidFill>
                    <a:prstClr val="white"/>
                  </a:solidFill>
                </a:rPr>
                <a:t>High</a:t>
              </a:r>
              <a:endParaRPr lang="en-US" sz="2000" dirty="0"/>
            </a:p>
          </p:txBody>
        </p:sp>
      </p:grpSp>
      <p:sp>
        <p:nvSpPr>
          <p:cNvPr id="22" name="Espace réservé du pied de page 2"/>
          <p:cNvSpPr>
            <a:spLocks noGrp="1"/>
          </p:cNvSpPr>
          <p:nvPr>
            <p:ph type="ftr" sz="quarter" idx="3"/>
          </p:nvPr>
        </p:nvSpPr>
        <p:spPr>
          <a:xfrm>
            <a:off x="914400" y="6448251"/>
            <a:ext cx="5562600" cy="365125"/>
          </a:xfrm>
          <a:prstGeom prst="rect">
            <a:avLst/>
          </a:prstGeom>
        </p:spPr>
        <p:txBody>
          <a:bodyPr vert="horz" anchor="b"/>
          <a:lstStyle>
            <a:lvl1pPr algn="r" eaLnBrk="1" latinLnBrk="0" hangingPunct="1">
              <a:defRPr kumimoji="0" sz="1400">
                <a:solidFill>
                  <a:schemeClr val="tx2"/>
                </a:solidFill>
              </a:defRPr>
            </a:lvl1pPr>
            <a:extLst/>
          </a:lstStyle>
          <a:p>
            <a:r>
              <a:rPr lang="fr-FR" dirty="0" err="1"/>
              <a:t>Predicting</a:t>
            </a:r>
            <a:r>
              <a:rPr lang="fr-FR" dirty="0"/>
              <a:t> The Fatal </a:t>
            </a:r>
            <a:r>
              <a:rPr lang="fr-FR" dirty="0" err="1"/>
              <a:t>Flaws</a:t>
            </a:r>
            <a:r>
              <a:rPr lang="fr-FR" dirty="0"/>
              <a:t> – </a:t>
            </a:r>
            <a:r>
              <a:rPr lang="fr-FR" dirty="0" err="1"/>
              <a:t>RAeS</a:t>
            </a:r>
            <a:r>
              <a:rPr lang="fr-FR" dirty="0"/>
              <a:t>-  26-27 </a:t>
            </a:r>
            <a:r>
              <a:rPr lang="fr-FR" dirty="0" err="1"/>
              <a:t>November</a:t>
            </a:r>
            <a:r>
              <a:rPr lang="fr-FR" dirty="0"/>
              <a:t> 2015</a:t>
            </a:r>
          </a:p>
        </p:txBody>
      </p:sp>
    </p:spTree>
    <p:extLst>
      <p:ext uri="{BB962C8B-B14F-4D97-AF65-F5344CB8AC3E}">
        <p14:creationId xmlns:p14="http://schemas.microsoft.com/office/powerpoint/2010/main" val="344211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Titre 3"/>
          <p:cNvSpPr>
            <a:spLocks noGrp="1"/>
          </p:cNvSpPr>
          <p:nvPr>
            <p:ph type="title"/>
          </p:nvPr>
        </p:nvSpPr>
        <p:spPr>
          <a:xfrm>
            <a:off x="1187624" y="116632"/>
            <a:ext cx="7777361" cy="1224136"/>
          </a:xfrm>
        </p:spPr>
        <p:txBody>
          <a:bodyPr/>
          <a:lstStyle/>
          <a:p>
            <a:r>
              <a:rPr lang="en-US" dirty="0">
                <a:latin typeface="Arial" charset="0"/>
              </a:rPr>
              <a:t>The vicious circle of </a:t>
            </a:r>
            <a:br>
              <a:rPr lang="en-US" dirty="0">
                <a:latin typeface="Arial" charset="0"/>
              </a:rPr>
            </a:br>
            <a:r>
              <a:rPr lang="en-US" dirty="0">
                <a:latin typeface="Arial" charset="0"/>
              </a:rPr>
              <a:t>predetermination and vulnerability</a:t>
            </a:r>
            <a:endParaRPr lang="fr-FR" dirty="0">
              <a:latin typeface="Arial" charset="0"/>
            </a:endParaRPr>
          </a:p>
        </p:txBody>
      </p:sp>
      <p:sp>
        <p:nvSpPr>
          <p:cNvPr id="3" name="ZoneTexte 2"/>
          <p:cNvSpPr txBox="1"/>
          <p:nvPr/>
        </p:nvSpPr>
        <p:spPr>
          <a:xfrm>
            <a:off x="8762876" y="3683372"/>
            <a:ext cx="184666" cy="461665"/>
          </a:xfrm>
          <a:prstGeom prst="rect">
            <a:avLst/>
          </a:prstGeom>
          <a:noFill/>
        </p:spPr>
        <p:txBody>
          <a:bodyPr wrap="none" rtlCol="0">
            <a:spAutoFit/>
          </a:bodyPr>
          <a:lstStyle/>
          <a:p>
            <a:endParaRPr lang="fr-FR" dirty="0"/>
          </a:p>
        </p:txBody>
      </p:sp>
      <p:sp>
        <p:nvSpPr>
          <p:cNvPr id="12" name="Rectangle 11"/>
          <p:cNvSpPr/>
          <p:nvPr/>
        </p:nvSpPr>
        <p:spPr>
          <a:xfrm>
            <a:off x="2987824" y="2276872"/>
            <a:ext cx="2413382" cy="1040383"/>
          </a:xfrm>
          <a:prstGeom prst="rect">
            <a:avLst/>
          </a:prstGeom>
        </p:spPr>
        <p:style>
          <a:lnRef idx="1">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sp>
      <p:sp>
        <p:nvSpPr>
          <p:cNvPr id="15" name="Rectangle 14"/>
          <p:cNvSpPr/>
          <p:nvPr/>
        </p:nvSpPr>
        <p:spPr>
          <a:xfrm>
            <a:off x="6530876" y="2564904"/>
            <a:ext cx="2397100" cy="1708431"/>
          </a:xfrm>
          <a:prstGeom prst="rect">
            <a:avLst/>
          </a:prstGeom>
        </p:spPr>
        <p:style>
          <a:lnRef idx="1">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sp>
      <p:sp>
        <p:nvSpPr>
          <p:cNvPr id="22" name="Rectangle 21"/>
          <p:cNvSpPr/>
          <p:nvPr/>
        </p:nvSpPr>
        <p:spPr>
          <a:xfrm>
            <a:off x="3131840" y="2388617"/>
            <a:ext cx="2413382" cy="1040383"/>
          </a:xfrm>
          <a:prstGeom prst="rect">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en-US" sz="2400" dirty="0">
                <a:solidFill>
                  <a:schemeClr val="tx1"/>
                </a:solidFill>
              </a:rPr>
              <a:t>Perceived v</a:t>
            </a:r>
            <a:r>
              <a:rPr lang="en-US" sz="2400" kern="1200" noProof="0" dirty="0" err="1">
                <a:solidFill>
                  <a:schemeClr val="tx1"/>
                </a:solidFill>
              </a:rPr>
              <a:t>ulnerability</a:t>
            </a:r>
            <a:r>
              <a:rPr lang="en-US" sz="2400" kern="1200" noProof="0" dirty="0">
                <a:solidFill>
                  <a:schemeClr val="tx1"/>
                </a:solidFill>
              </a:rPr>
              <a:t> to the unexpected</a:t>
            </a:r>
          </a:p>
        </p:txBody>
      </p:sp>
      <p:grpSp>
        <p:nvGrpSpPr>
          <p:cNvPr id="18" name="Grouper 17"/>
          <p:cNvGrpSpPr/>
          <p:nvPr/>
        </p:nvGrpSpPr>
        <p:grpSpPr>
          <a:xfrm>
            <a:off x="5508104" y="2348880"/>
            <a:ext cx="3096344" cy="1224136"/>
            <a:chOff x="5868144" y="1988840"/>
            <a:chExt cx="3096344" cy="1224136"/>
          </a:xfrm>
        </p:grpSpPr>
        <p:sp>
          <p:nvSpPr>
            <p:cNvPr id="8" name="Flèche vers la droite 7"/>
            <p:cNvSpPr/>
            <p:nvPr/>
          </p:nvSpPr>
          <p:spPr bwMode="auto">
            <a:xfrm rot="156936">
              <a:off x="5868144" y="2403077"/>
              <a:ext cx="792088" cy="504056"/>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2800" b="0" i="0" u="none" strike="noStrike" cap="none" normalizeH="0" baseline="0">
                <a:ln>
                  <a:noFill/>
                </a:ln>
                <a:solidFill>
                  <a:schemeClr val="tx1"/>
                </a:solidFill>
                <a:effectLst/>
                <a:latin typeface="Times" pitchFamily="-107" charset="0"/>
              </a:endParaRPr>
            </a:p>
          </p:txBody>
        </p:sp>
        <p:sp>
          <p:nvSpPr>
            <p:cNvPr id="17" name="Rectangle à coins arrondis 16"/>
            <p:cNvSpPr/>
            <p:nvPr/>
          </p:nvSpPr>
          <p:spPr bwMode="auto">
            <a:xfrm>
              <a:off x="6732240" y="1988840"/>
              <a:ext cx="2232248" cy="1224136"/>
            </a:xfrm>
            <a:prstGeom prst="round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defTabSz="1066800">
                <a:lnSpc>
                  <a:spcPct val="90000"/>
                </a:lnSpc>
                <a:spcAft>
                  <a:spcPct val="35000"/>
                </a:spcAft>
              </a:pPr>
              <a:r>
                <a:rPr lang="en-US" sz="2400" dirty="0">
                  <a:solidFill>
                    <a:srgbClr val="000000"/>
                  </a:solidFill>
                  <a:latin typeface="+mn-lt"/>
                </a:rPr>
                <a:t>Attempts to increase predictability </a:t>
              </a:r>
            </a:p>
          </p:txBody>
        </p:sp>
      </p:grpSp>
      <p:sp>
        <p:nvSpPr>
          <p:cNvPr id="25" name="Rectangle 24"/>
          <p:cNvSpPr/>
          <p:nvPr/>
        </p:nvSpPr>
        <p:spPr>
          <a:xfrm>
            <a:off x="6660232" y="2276872"/>
            <a:ext cx="2397100" cy="1708431"/>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noProof="0" dirty="0"/>
          </a:p>
        </p:txBody>
      </p:sp>
      <p:grpSp>
        <p:nvGrpSpPr>
          <p:cNvPr id="24" name="Grouper 23"/>
          <p:cNvGrpSpPr/>
          <p:nvPr/>
        </p:nvGrpSpPr>
        <p:grpSpPr>
          <a:xfrm>
            <a:off x="6012160" y="3861048"/>
            <a:ext cx="2808312" cy="2016224"/>
            <a:chOff x="6228184" y="3575565"/>
            <a:chExt cx="2808312" cy="2016224"/>
          </a:xfrm>
        </p:grpSpPr>
        <p:sp>
          <p:nvSpPr>
            <p:cNvPr id="19" name="Flèche vers la droite 18"/>
            <p:cNvSpPr/>
            <p:nvPr/>
          </p:nvSpPr>
          <p:spPr bwMode="auto">
            <a:xfrm rot="5838363">
              <a:off x="7378363" y="3719581"/>
              <a:ext cx="792088" cy="504056"/>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3200" b="0" i="0" u="none" strike="noStrike" cap="none" normalizeH="0" baseline="0">
                <a:ln>
                  <a:noFill/>
                </a:ln>
                <a:solidFill>
                  <a:srgbClr val="000000"/>
                </a:solidFill>
                <a:effectLst/>
                <a:latin typeface="Times" pitchFamily="-107" charset="0"/>
              </a:endParaRPr>
            </a:p>
          </p:txBody>
        </p:sp>
        <p:sp>
          <p:nvSpPr>
            <p:cNvPr id="26" name="Rectangle à coins arrondis 25"/>
            <p:cNvSpPr/>
            <p:nvPr/>
          </p:nvSpPr>
          <p:spPr bwMode="auto">
            <a:xfrm>
              <a:off x="6228184" y="4367653"/>
              <a:ext cx="2808312" cy="1224136"/>
            </a:xfrm>
            <a:prstGeom prst="round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1066800">
                <a:lnSpc>
                  <a:spcPct val="90000"/>
                </a:lnSpc>
                <a:spcAft>
                  <a:spcPct val="35000"/>
                </a:spcAft>
              </a:pPr>
              <a:r>
                <a:rPr lang="en-US" sz="2400" dirty="0">
                  <a:solidFill>
                    <a:srgbClr val="000000"/>
                  </a:solidFill>
                  <a:latin typeface="+mn-lt"/>
                </a:rPr>
                <a:t>Simplification Anticipation Predetermination</a:t>
              </a:r>
            </a:p>
          </p:txBody>
        </p:sp>
      </p:grpSp>
      <p:grpSp>
        <p:nvGrpSpPr>
          <p:cNvPr id="28" name="Grouper 27"/>
          <p:cNvGrpSpPr/>
          <p:nvPr/>
        </p:nvGrpSpPr>
        <p:grpSpPr>
          <a:xfrm>
            <a:off x="3070772" y="4653136"/>
            <a:ext cx="3013396" cy="1224136"/>
            <a:chOff x="3131840" y="4365104"/>
            <a:chExt cx="3013396" cy="1224136"/>
          </a:xfrm>
        </p:grpSpPr>
        <p:sp>
          <p:nvSpPr>
            <p:cNvPr id="20" name="Flèche vers la droite 19"/>
            <p:cNvSpPr/>
            <p:nvPr/>
          </p:nvSpPr>
          <p:spPr bwMode="auto">
            <a:xfrm rot="11958871">
              <a:off x="5353148" y="5057977"/>
              <a:ext cx="792088" cy="504056"/>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2800" b="0" i="0" u="none" strike="noStrike" cap="none" normalizeH="0" baseline="0">
                <a:ln>
                  <a:noFill/>
                </a:ln>
                <a:solidFill>
                  <a:srgbClr val="000000"/>
                </a:solidFill>
                <a:effectLst/>
                <a:latin typeface="Times" pitchFamily="-107" charset="0"/>
              </a:endParaRPr>
            </a:p>
          </p:txBody>
        </p:sp>
        <p:sp>
          <p:nvSpPr>
            <p:cNvPr id="27" name="Rectangle à coins arrondis 26"/>
            <p:cNvSpPr/>
            <p:nvPr/>
          </p:nvSpPr>
          <p:spPr bwMode="auto">
            <a:xfrm>
              <a:off x="3131840" y="4365104"/>
              <a:ext cx="2160240" cy="1224136"/>
            </a:xfrm>
            <a:prstGeom prst="roundRect">
              <a:avLst/>
            </a:prstGeom>
            <a:solidFill>
              <a:schemeClr val="tx2">
                <a:lumMod val="40000"/>
                <a:lumOff val="6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lvl="0" algn="ctr" defTabSz="1066800">
                <a:lnSpc>
                  <a:spcPct val="90000"/>
                </a:lnSpc>
                <a:spcAft>
                  <a:spcPct val="35000"/>
                </a:spcAft>
              </a:pPr>
              <a:r>
                <a:rPr lang="en-US" sz="2400" dirty="0">
                  <a:solidFill>
                    <a:srgbClr val="000000"/>
                  </a:solidFill>
                  <a:latin typeface="+mn-lt"/>
                </a:rPr>
                <a:t>Surprises even more ‘surprising’</a:t>
              </a:r>
            </a:p>
          </p:txBody>
        </p:sp>
      </p:grpSp>
      <p:grpSp>
        <p:nvGrpSpPr>
          <p:cNvPr id="30" name="Grouper 29"/>
          <p:cNvGrpSpPr/>
          <p:nvPr/>
        </p:nvGrpSpPr>
        <p:grpSpPr>
          <a:xfrm>
            <a:off x="3779912" y="1844824"/>
            <a:ext cx="874759" cy="2592288"/>
            <a:chOff x="3419872" y="1455167"/>
            <a:chExt cx="874759" cy="2306664"/>
          </a:xfrm>
        </p:grpSpPr>
        <p:sp>
          <p:nvSpPr>
            <p:cNvPr id="21" name="Flèche vers la droite 20"/>
            <p:cNvSpPr/>
            <p:nvPr/>
          </p:nvSpPr>
          <p:spPr bwMode="auto">
            <a:xfrm rot="16200000">
              <a:off x="3408932" y="3113759"/>
              <a:ext cx="792088" cy="504056"/>
            </a:xfrm>
            <a:prstGeom prst="rightArrow">
              <a:avLst/>
            </a:prstGeom>
            <a:solidFill>
              <a:schemeClr val="accent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fr-FR" sz="2400" b="0" i="0" u="none" strike="noStrike" cap="none" normalizeH="0" baseline="0">
                <a:ln>
                  <a:noFill/>
                </a:ln>
                <a:solidFill>
                  <a:srgbClr val="595959"/>
                </a:solidFill>
                <a:effectLst/>
                <a:latin typeface="Times" pitchFamily="-107" charset="0"/>
              </a:endParaRPr>
            </a:p>
          </p:txBody>
        </p:sp>
        <p:sp>
          <p:nvSpPr>
            <p:cNvPr id="29" name="ZoneTexte 28"/>
            <p:cNvSpPr txBox="1"/>
            <p:nvPr/>
          </p:nvSpPr>
          <p:spPr>
            <a:xfrm>
              <a:off x="3419872" y="1455167"/>
              <a:ext cx="874759" cy="461665"/>
            </a:xfrm>
            <a:prstGeom prst="rect">
              <a:avLst/>
            </a:prstGeom>
            <a:solidFill>
              <a:srgbClr val="D9D9D9"/>
            </a:solidFill>
            <a:ln>
              <a:solidFill>
                <a:srgbClr val="4F81BD"/>
              </a:solidFill>
            </a:ln>
          </p:spPr>
          <p:txBody>
            <a:bodyPr wrap="none" rtlCol="0">
              <a:spAutoFit/>
            </a:bodyPr>
            <a:lstStyle/>
            <a:p>
              <a:r>
                <a:rPr lang="fr-FR" sz="2400" b="1" dirty="0">
                  <a:solidFill>
                    <a:srgbClr val="FF0000"/>
                  </a:solidFill>
                  <a:latin typeface="+mn-lt"/>
                </a:rPr>
                <a:t>More</a:t>
              </a:r>
            </a:p>
          </p:txBody>
        </p:sp>
      </p:grpSp>
      <p:sp>
        <p:nvSpPr>
          <p:cNvPr id="4" name="ZoneTexte 3"/>
          <p:cNvSpPr txBox="1"/>
          <p:nvPr/>
        </p:nvSpPr>
        <p:spPr>
          <a:xfrm>
            <a:off x="5651500" y="4013200"/>
            <a:ext cx="184666" cy="369332"/>
          </a:xfrm>
          <a:prstGeom prst="rect">
            <a:avLst/>
          </a:prstGeom>
          <a:noFill/>
        </p:spPr>
        <p:txBody>
          <a:bodyPr wrap="none" rtlCol="0">
            <a:spAutoFit/>
          </a:bodyPr>
          <a:lstStyle/>
          <a:p>
            <a:endParaRPr lang="fr-FR" dirty="0"/>
          </a:p>
        </p:txBody>
      </p:sp>
      <p:sp>
        <p:nvSpPr>
          <p:cNvPr id="7" name="ZoneTexte 6"/>
          <p:cNvSpPr txBox="1"/>
          <p:nvPr/>
        </p:nvSpPr>
        <p:spPr>
          <a:xfrm>
            <a:off x="395536" y="2204864"/>
            <a:ext cx="2700213" cy="3888000"/>
          </a:xfrm>
          <a:prstGeom prst="rect">
            <a:avLst/>
          </a:prstGeom>
          <a:solidFill>
            <a:srgbClr val="FFFF00"/>
          </a:solidFill>
          <a:ln>
            <a:solidFill>
              <a:schemeClr val="tx1"/>
            </a:solidFill>
          </a:ln>
        </p:spPr>
        <p:txBody>
          <a:bodyPr wrap="square">
            <a:spAutoFit/>
          </a:bodyPr>
          <a:lstStyle/>
          <a:p>
            <a:pPr>
              <a:defRPr/>
            </a:pPr>
            <a:r>
              <a:rPr lang="en-US" sz="2400" dirty="0">
                <a:solidFill>
                  <a:schemeClr val="bg1"/>
                </a:solidFill>
                <a:latin typeface="+mj-lt"/>
                <a:cs typeface="Arial" charset="0"/>
              </a:rPr>
              <a:t>Most capacities needed to cope with the unexpected are eroded in the continuous attempt to prepare for the expected. </a:t>
            </a:r>
          </a:p>
        </p:txBody>
      </p:sp>
      <p:sp>
        <p:nvSpPr>
          <p:cNvPr id="23" name="Espace réservé du pied de page 2"/>
          <p:cNvSpPr>
            <a:spLocks noGrp="1"/>
          </p:cNvSpPr>
          <p:nvPr>
            <p:ph type="ftr" sz="quarter" idx="3"/>
          </p:nvPr>
        </p:nvSpPr>
        <p:spPr>
          <a:xfrm>
            <a:off x="914400" y="6416675"/>
            <a:ext cx="5562600" cy="365125"/>
          </a:xfrm>
          <a:prstGeom prst="rect">
            <a:avLst/>
          </a:prstGeom>
        </p:spPr>
        <p:txBody>
          <a:bodyPr vert="horz" anchor="b"/>
          <a:lstStyle>
            <a:lvl1pPr algn="r" eaLnBrk="1" latinLnBrk="0" hangingPunct="1">
              <a:defRPr kumimoji="0" sz="1400">
                <a:solidFill>
                  <a:schemeClr val="tx2"/>
                </a:solidFill>
              </a:defRPr>
            </a:lvl1pPr>
            <a:extLst/>
          </a:lstStyle>
          <a:p>
            <a:r>
              <a:rPr lang="fr-FR" dirty="0" err="1"/>
              <a:t>Predicting</a:t>
            </a:r>
            <a:r>
              <a:rPr lang="fr-FR" dirty="0"/>
              <a:t> The Fatal </a:t>
            </a:r>
            <a:r>
              <a:rPr lang="fr-FR" dirty="0" err="1"/>
              <a:t>Flaws</a:t>
            </a:r>
            <a:r>
              <a:rPr lang="fr-FR" dirty="0"/>
              <a:t> – </a:t>
            </a:r>
            <a:r>
              <a:rPr lang="fr-FR" dirty="0" err="1"/>
              <a:t>RAeS</a:t>
            </a:r>
            <a:r>
              <a:rPr lang="fr-FR" dirty="0"/>
              <a:t>-  26-27 </a:t>
            </a:r>
            <a:r>
              <a:rPr lang="fr-FR" dirty="0" err="1"/>
              <a:t>November</a:t>
            </a:r>
            <a:r>
              <a:rPr lang="fr-FR" dirty="0"/>
              <a:t> 2015</a:t>
            </a:r>
          </a:p>
        </p:txBody>
      </p:sp>
    </p:spTree>
    <p:extLst>
      <p:ext uri="{BB962C8B-B14F-4D97-AF65-F5344CB8AC3E}">
        <p14:creationId xmlns:p14="http://schemas.microsoft.com/office/powerpoint/2010/main" val="708585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ctrTitle"/>
          </p:nvPr>
        </p:nvSpPr>
        <p:spPr/>
        <p:txBody>
          <a:bodyPr/>
          <a:lstStyle/>
          <a:p>
            <a:r>
              <a:rPr lang="en-US" dirty="0"/>
              <a:t>Predicting fatal flaws…</a:t>
            </a:r>
          </a:p>
        </p:txBody>
      </p:sp>
      <p:sp>
        <p:nvSpPr>
          <p:cNvPr id="4" name="Sous-titr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386681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solidFill>
                  <a:schemeClr val="accent6">
                    <a:lumMod val="60000"/>
                    <a:lumOff val="40000"/>
                  </a:schemeClr>
                </a:solidFill>
              </a:rPr>
              <a:t>PREDICTING THE FATAL FLAWS</a:t>
            </a:r>
            <a:endParaRPr lang="en-US" dirty="0"/>
          </a:p>
        </p:txBody>
      </p:sp>
      <p:sp>
        <p:nvSpPr>
          <p:cNvPr id="3" name="Espace réservé du contenu 2"/>
          <p:cNvSpPr>
            <a:spLocks noGrp="1"/>
          </p:cNvSpPr>
          <p:nvPr>
            <p:ph idx="1"/>
          </p:nvPr>
        </p:nvSpPr>
        <p:spPr>
          <a:xfrm>
            <a:off x="683568" y="4509120"/>
            <a:ext cx="8003232" cy="1584176"/>
          </a:xfrm>
          <a:ln>
            <a:solidFill>
              <a:schemeClr val="tx1"/>
            </a:solidFill>
          </a:ln>
        </p:spPr>
        <p:txBody>
          <a:bodyPr>
            <a:noAutofit/>
          </a:bodyPr>
          <a:lstStyle/>
          <a:p>
            <a:r>
              <a:rPr lang="en-US" sz="2800" dirty="0">
                <a:solidFill>
                  <a:srgbClr val="FFFF00"/>
                </a:solidFill>
              </a:rPr>
              <a:t>What is “complexity”?</a:t>
            </a:r>
          </a:p>
          <a:p>
            <a:r>
              <a:rPr lang="en-US" sz="2800" dirty="0">
                <a:solidFill>
                  <a:srgbClr val="FFFF00"/>
                </a:solidFill>
              </a:rPr>
              <a:t>What are the main implications of complexity on safety management?</a:t>
            </a:r>
          </a:p>
        </p:txBody>
      </p:sp>
      <p:sp>
        <p:nvSpPr>
          <p:cNvPr id="8" name="Espace réservé du contenu 2"/>
          <p:cNvSpPr txBox="1">
            <a:spLocks/>
          </p:cNvSpPr>
          <p:nvPr/>
        </p:nvSpPr>
        <p:spPr>
          <a:xfrm>
            <a:off x="755576" y="2564904"/>
            <a:ext cx="7920880" cy="1728192"/>
          </a:xfrm>
          <a:prstGeom prst="rect">
            <a:avLst/>
          </a:prstGeom>
        </p:spPr>
        <p:txBody>
          <a:bodyPr vert="horz">
            <a:normAutofit/>
          </a:bodyPr>
          <a:lst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r>
              <a:rPr lang="en-US" i="1" dirty="0"/>
              <a:t>« The ‘Fatal Flaws’ are caused by </a:t>
            </a:r>
            <a:r>
              <a:rPr lang="en-US" i="1" dirty="0">
                <a:solidFill>
                  <a:srgbClr val="FF0000"/>
                </a:solidFill>
              </a:rPr>
              <a:t>increasing complexity </a:t>
            </a:r>
            <a:r>
              <a:rPr lang="en-US" i="1" dirty="0"/>
              <a:t>and decreasing transparency in complex systems.»</a:t>
            </a:r>
          </a:p>
        </p:txBody>
      </p:sp>
      <p:sp>
        <p:nvSpPr>
          <p:cNvPr id="9" name="Rectangle 8"/>
          <p:cNvSpPr/>
          <p:nvPr/>
        </p:nvSpPr>
        <p:spPr>
          <a:xfrm>
            <a:off x="6516216" y="260648"/>
            <a:ext cx="2016224" cy="648072"/>
          </a:xfrm>
          <a:prstGeom prst="rect">
            <a:avLst/>
          </a:prstGeom>
          <a:solidFill>
            <a:schemeClr val="bg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3600" dirty="0">
                <a:solidFill>
                  <a:schemeClr val="accent6">
                    <a:lumMod val="60000"/>
                    <a:lumOff val="40000"/>
                  </a:schemeClr>
                </a:solidFill>
                <a:latin typeface="+mj-lt"/>
              </a:rPr>
              <a:t>EVENTS?</a:t>
            </a:r>
            <a:endParaRPr lang="en-US" sz="3600" dirty="0">
              <a:latin typeface="+mj-lt"/>
            </a:endParaRPr>
          </a:p>
        </p:txBody>
      </p:sp>
      <p:sp>
        <p:nvSpPr>
          <p:cNvPr id="11" name="Espace réservé du pied de page 2"/>
          <p:cNvSpPr>
            <a:spLocks noGrp="1"/>
          </p:cNvSpPr>
          <p:nvPr>
            <p:ph type="ftr" sz="quarter" idx="3"/>
          </p:nvPr>
        </p:nvSpPr>
        <p:spPr>
          <a:xfrm>
            <a:off x="914400" y="6416675"/>
            <a:ext cx="5562600" cy="365125"/>
          </a:xfrm>
          <a:prstGeom prst="rect">
            <a:avLst/>
          </a:prstGeom>
        </p:spPr>
        <p:txBody>
          <a:bodyPr vert="horz" anchor="b"/>
          <a:lstStyle>
            <a:lvl1pPr algn="r" eaLnBrk="1" latinLnBrk="0" hangingPunct="1">
              <a:defRPr kumimoji="0" sz="1400">
                <a:solidFill>
                  <a:schemeClr val="tx2"/>
                </a:solidFill>
              </a:defRPr>
            </a:lvl1pPr>
            <a:extLst/>
          </a:lstStyle>
          <a:p>
            <a:r>
              <a:rPr lang="fr-FR" dirty="0" err="1"/>
              <a:t>Predicting</a:t>
            </a:r>
            <a:r>
              <a:rPr lang="fr-FR" dirty="0"/>
              <a:t> The Fatal </a:t>
            </a:r>
            <a:r>
              <a:rPr lang="fr-FR" dirty="0" err="1"/>
              <a:t>Flaws</a:t>
            </a:r>
            <a:r>
              <a:rPr lang="fr-FR" dirty="0"/>
              <a:t> – </a:t>
            </a:r>
            <a:r>
              <a:rPr lang="fr-FR" dirty="0" err="1"/>
              <a:t>RAeS</a:t>
            </a:r>
            <a:r>
              <a:rPr lang="fr-FR" dirty="0"/>
              <a:t>-  26-27 </a:t>
            </a:r>
            <a:r>
              <a:rPr lang="fr-FR" dirty="0" err="1"/>
              <a:t>November</a:t>
            </a:r>
            <a:r>
              <a:rPr lang="fr-FR" dirty="0"/>
              <a:t> 2015</a:t>
            </a:r>
          </a:p>
        </p:txBody>
      </p:sp>
    </p:spTree>
    <p:extLst>
      <p:ext uri="{BB962C8B-B14F-4D97-AF65-F5344CB8AC3E}">
        <p14:creationId xmlns:p14="http://schemas.microsoft.com/office/powerpoint/2010/main" val="3343676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10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bg/>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8" grpId="0" build="p"/>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en-US" dirty="0"/>
              <a:t>Contemporary fatal flaws</a:t>
            </a:r>
          </a:p>
        </p:txBody>
      </p:sp>
      <p:sp>
        <p:nvSpPr>
          <p:cNvPr id="5" name="Espace réservé du contenu 4"/>
          <p:cNvSpPr>
            <a:spLocks noGrp="1"/>
          </p:cNvSpPr>
          <p:nvPr>
            <p:ph sz="half" idx="4294967295"/>
          </p:nvPr>
        </p:nvSpPr>
        <p:spPr>
          <a:xfrm>
            <a:off x="3059832" y="836712"/>
            <a:ext cx="6192688" cy="5184576"/>
          </a:xfrm>
        </p:spPr>
        <p:txBody>
          <a:bodyPr>
            <a:noAutofit/>
          </a:bodyPr>
          <a:lstStyle/>
          <a:p>
            <a:pPr>
              <a:lnSpc>
                <a:spcPct val="90000"/>
              </a:lnSpc>
            </a:pPr>
            <a:r>
              <a:rPr lang="en-US" sz="2400" dirty="0">
                <a:solidFill>
                  <a:srgbClr val="FFFF00"/>
                </a:solidFill>
              </a:rPr>
              <a:t>Simple model </a:t>
            </a:r>
            <a:r>
              <a:rPr lang="en-US" sz="2400" dirty="0"/>
              <a:t>for a complex world: </a:t>
            </a:r>
          </a:p>
          <a:p>
            <a:pPr lvl="1">
              <a:lnSpc>
                <a:spcPct val="90000"/>
              </a:lnSpc>
            </a:pPr>
            <a:r>
              <a:rPr lang="en-US" sz="2000" dirty="0"/>
              <a:t>Denying complexity, missing adaptability needs, missing what produces success</a:t>
            </a:r>
          </a:p>
          <a:p>
            <a:pPr>
              <a:lnSpc>
                <a:spcPct val="90000"/>
              </a:lnSpc>
            </a:pPr>
            <a:r>
              <a:rPr lang="en-US" sz="2400" dirty="0">
                <a:solidFill>
                  <a:srgbClr val="FFFF00"/>
                </a:solidFill>
              </a:rPr>
              <a:t>Lack of margins of maneuver</a:t>
            </a:r>
            <a:r>
              <a:rPr lang="en-US" sz="2400" dirty="0"/>
              <a:t>:</a:t>
            </a:r>
          </a:p>
          <a:p>
            <a:pPr lvl="1">
              <a:lnSpc>
                <a:spcPct val="90000"/>
              </a:lnSpc>
            </a:pPr>
            <a:r>
              <a:rPr lang="en-US" sz="2000" dirty="0"/>
              <a:t>Productivity pressures, Lean functioning, Faster Better Cheaper</a:t>
            </a:r>
          </a:p>
          <a:p>
            <a:pPr>
              <a:lnSpc>
                <a:spcPct val="90000"/>
              </a:lnSpc>
            </a:pPr>
            <a:r>
              <a:rPr lang="en-US" sz="2400" dirty="0">
                <a:solidFill>
                  <a:srgbClr val="FFFF00"/>
                </a:solidFill>
              </a:rPr>
              <a:t>Lack of control</a:t>
            </a:r>
            <a:r>
              <a:rPr lang="en-US" sz="2400" dirty="0"/>
              <a:t>: </a:t>
            </a:r>
          </a:p>
          <a:p>
            <a:pPr lvl="1">
              <a:lnSpc>
                <a:spcPct val="90000"/>
              </a:lnSpc>
            </a:pPr>
            <a:r>
              <a:rPr lang="en-US" sz="2000" dirty="0"/>
              <a:t>Tight coupling, escalation, cascading effects, common mode failures, resonance </a:t>
            </a:r>
          </a:p>
          <a:p>
            <a:pPr lvl="1">
              <a:lnSpc>
                <a:spcPct val="90000"/>
              </a:lnSpc>
            </a:pPr>
            <a:r>
              <a:rPr lang="en-US" sz="2000" dirty="0"/>
              <a:t>Lack of competence, lack of margins visibility</a:t>
            </a:r>
          </a:p>
          <a:p>
            <a:pPr>
              <a:lnSpc>
                <a:spcPct val="90000"/>
              </a:lnSpc>
            </a:pPr>
            <a:r>
              <a:rPr lang="en-US" sz="2400" dirty="0">
                <a:solidFill>
                  <a:srgbClr val="FFFF00"/>
                </a:solidFill>
              </a:rPr>
              <a:t>Lack of synergy</a:t>
            </a:r>
            <a:r>
              <a:rPr lang="en-US" sz="2400" dirty="0"/>
              <a:t>: </a:t>
            </a:r>
          </a:p>
          <a:p>
            <a:pPr lvl="1">
              <a:lnSpc>
                <a:spcPct val="90000"/>
              </a:lnSpc>
            </a:pPr>
            <a:r>
              <a:rPr lang="en-US" sz="2000" dirty="0"/>
              <a:t>Silos, fragmentation, working at cross purposes, </a:t>
            </a:r>
          </a:p>
          <a:p>
            <a:pPr lvl="1">
              <a:lnSpc>
                <a:spcPct val="90000"/>
              </a:lnSpc>
            </a:pPr>
            <a:r>
              <a:rPr lang="en-US" sz="2000" dirty="0"/>
              <a:t>Local optimums, tragedy of commons</a:t>
            </a:r>
          </a:p>
          <a:p>
            <a:pPr>
              <a:lnSpc>
                <a:spcPct val="90000"/>
              </a:lnSpc>
            </a:pPr>
            <a:r>
              <a:rPr lang="en-US" sz="2400" dirty="0">
                <a:solidFill>
                  <a:srgbClr val="FFFF00"/>
                </a:solidFill>
              </a:rPr>
              <a:t>Lack of adaptability</a:t>
            </a:r>
            <a:r>
              <a:rPr lang="en-US" sz="2400" dirty="0"/>
              <a:t>: </a:t>
            </a:r>
          </a:p>
          <a:p>
            <a:pPr lvl="1">
              <a:lnSpc>
                <a:spcPct val="90000"/>
              </a:lnSpc>
            </a:pPr>
            <a:r>
              <a:rPr lang="en-US" sz="2000" dirty="0"/>
              <a:t>Hysteresis, stuck in obsolete schemes &amp; behaviors </a:t>
            </a:r>
          </a:p>
          <a:p>
            <a:pPr lvl="1">
              <a:lnSpc>
                <a:spcPct val="90000"/>
              </a:lnSpc>
            </a:pPr>
            <a:r>
              <a:rPr lang="en-US" sz="2000" dirty="0"/>
              <a:t>Inability to learn proactively</a:t>
            </a:r>
          </a:p>
          <a:p>
            <a:pPr>
              <a:lnSpc>
                <a:spcPct val="90000"/>
              </a:lnSpc>
            </a:pPr>
            <a:endParaRPr lang="en-US" sz="1800" dirty="0"/>
          </a:p>
        </p:txBody>
      </p:sp>
      <p:sp>
        <p:nvSpPr>
          <p:cNvPr id="229380" name="AutoShape 4" descr="data:image/jpeg;base64,/9j/4AAQSkZJRgABAQAAAQABAAD/2wCEAAkGBhQSEBUUEhQWFRUVFRQUFBQUGBQUFBUVFBcVFRQUFBcXGyYeGBwjGRQXHy8gIycpLCwsFh4xNTAqNSYrLCkBCQoKDgwOGg8PGiofHCQsLCwpLCwpLCwsKSwsLCwsLCwsKSwsLCkpLCwsKSosKSksLCksLSksLCwsKSwpKSwpKf/AABEIAMIBAwMBIgACEQEDEQH/xAAbAAABBQEBAAAAAAAAAAAAAAACAAEDBAUGB//EAD0QAAEDAgQDBwIEBQMDBQAAAAEAAhEDIQQFEjFBUWEGEyJxgZGxMqEUQsHwI1LR4fEHFRZicpIzQ4LS8v/EABoBAAIDAQEAAAAAAAAAAAAAAAABAgMEBQb/xAAwEQACAgEDAgQEBQUBAAAAAAAAAQIRAwQSITFBEyJRYXGRofAFI1KB0UKCscHhMv/aAAwDAQACEQMRAD8Ajp0xAsNhw6KYUxyChpmw8gpmuU2CCDByCMUxyCEFECgQYpjkPZEKY5BCHIg5MAxTHIIatO2yIOT6kqAy2Bs7BaNNjSJgKhVow4lTYbEjZUsuRJXw3EAfZUKlEEm32Wu2tZZ2OrNF/dVsuirMbFYIO/KAPILJxeXtaNh7BauIzFtrgjooG6HiXT5QUtzXJo8OMlRz7GGdLGiTxiyr4rCQbgHyH9l0VRzG35dFl4rMA7doF+C0RyN9jNPAo9WZD6A5D2CiqUhyHsFfqsnZVHsV6dmSUaKZaOScM6BTPppMpqRVRF3XQeyHQOSthl4SfTCYiqKY5JGkOSkDVI1kpkSu2lPD7LQo4C2w9lbwOR1XDUGGOFt/JdDh8jLQC4efRQkyyKOY/wBmJ/L9lQrYSDEBejMwgggclhVMkJMRxULG0cl3I5KzhMIHOiB7LZxHZ57TsVfybIXapcIAUrRGihTykD8oPotrLsjZZzmgegWycE21tkelKyVFKq0A7Dhw6JJ648R9PhJAy+xlh5BSAImtsPJGGqNkqBARAIgxEGoAEBEAiDUYagAAE8Iw1FpRYFWvRkLPqS0ra7tZmLyx5+m8+irki2D9TKrZm4Tpk9FVdjy9rg4RZbmHyH+c+jf1K2h2ToMw3euPjP0DifFEn0naFmzZo4UnLu6RpxR3ypHJ9meyrqzmti7jufyjiT6L0jNexdFuE8IDTTaXauLrX1cT/dT9icHTDQQ3x3JdxAJgD2/Va+d4V1UGm0WI8RuBAvHWbLz2s1E8ktytJOl8fX3NCezIodPU8Lx+HFx91iuw4uF6F2m7NupNkiLx7Ljxl5cTvHRdrSamOWNpl+owLrHlGC06XQdvgqWpgouTY3BVnMctAEiZ6qlQxcN0uvGy6SfdHJlCnTK76BQU23hWqzRFjdDg/E6SRb7qzdwUOPJXJgpVApsa4E2soH7D5UkyDQJWjkFEvrsA5g/5WY4rU7OZi6jWaWx4oafIkKbILqeltpgCAEnU1LCdUFxROGEpquCBFt1dLUJCAIRREQRKQYBspSEJCBERQkKUhAQgClWb4j6fCSKsPEfT4STA0WbDyCMIGbDyRgKJIJEAmARBAggnTJ0wHCIIU6QwgU6FNKRIIlXcRVbU0ACNIa0ceEGw3MrNfUU+BeNQkjcAc+crma+tql3R09CnuZ1mQ4UtOup9R+kxwAiI4H0XTNIKysqxpc7xQLDSBuRxctlrlzfwyO+5Nrl9DNqpSc+Ucr2tykvFrt3Ija264B2CDJg2XsmIoB4LSLER/Zee9s8uFJ3gbAImG8PPkoyxPTZbivI38vY6OhzrJHwZdex5vm2EgnrdctWobrtc3Np2I52XF4mrJMLu6abkirWY4xRUceCiuDZSuQErejjMdlUk3v8AKKo+dlG3dTBsBSoiQuC2OzGTPrVWkDwMc0vJ2sQY6k8lUw1iCvQcuxAbSbEAESfM7pN0RUTXKSiw9bUFIqywdCnSQAMISEZQlAgCEJCMoSgZTrC/t8J09YX9vhOgRcZsPJG1AzYeSMIGEEYCEIgkASSSSBjpJkkDCQkpSge5IaIsQ6yioOEjhCesJBCzcTi9O9isuaG9Ub9Nk2M67KcwcKrHCSS5oOnfSbH0XolN1p3/AEXi+S452oPJts0dOa9ewGJHcNMkjSHajvtuY49FwJQ8HNTdKvv2NGtqcYzXwNBrlj51k3fWJt1jrf5SdntNtN9TXDW+Hh9UAmxvI1bdFRr9qKWik9zjds3s4xaSOu4KNRqIZcSTtyXPHx+2ZcOHNGW6C+6s827b5S6mdBGpouHxfjZw4bcV55iqcFe19qe19KqzSGy4X1W2PC3A2PovH80pfxDpBgmR+wuh+G5JU4y6dn0+h0tTCWTEpTVS++TOpYPVxhM/DNBhamEwwdxggTtsBvus+rT1PIb1uenNdeGTdJo5ebT+HBSrqVzTElGKSkbSbME8blE4QefEK/d2Mnh+Xd2JRSgBX8Lmjhusc1SUdJxnonRWegZNmbXjSYDuQ4rVXn2V47TUB5FdzhcYHix81BoEywkmlKUhjlCU8pigQJQlEUxQBVrC/t8Jk9bf98kyYFxmw8gjCgZimwL8AiGJbzRTHaLARBV/xLeaL8U3mlTC0TSnlQfim80vxTeaKYWieU6g/FN5pfi280Ux2iUlRVHIXYpvNRPxASaZJNBSoqrGn6gD5gFLvgq2JrKuXBZHlg1K/iER8WW/hs/eaUQQW+EOFgW7wQN91yVbENJ26Lq8oq6GMGkOLohuqA4OIBB5cOIt5rhfiMI0pNWd7RyUlVXRn4Zz638Oo86GOc4NgwXOMySd7++yy8070POrgZOwJDj9132Kx+GDHNaR3shpDPHDvFIbNjYXPD7LlM6p62ioJOgjUHQDIIkAzcG91i02oqfSvivvqbl+bFuml/kwKOHLTBkzJ5p6+BH5hE8v0K6LE9oqNQtIgi0scPGN7lwFzOwWW/FBuum1wexxlrnCHiSCYJ2nbyWpZs03bi4ssxqCgk6Zzj8lqQCAdN7xwlZ+IwTmfVN7gwbr2js9mFJlLSWuc493uSWuAPAmzQJO/UysbtVlNOu2vVaGjugNQHhbcGY8ov5p4vxSUcm2a49Tn5tPCcnGmq6N9Ox5FWN0DXcVaxTG7t2VB9S69RHlHmcnlk0Sh60crwLqjrWFgVkgrUyjFua4ad9kyqzpcH2aGqZstzBYAUyYVTLsaY8Xurv40KDTJWi0kq340Jfjgjaw3IspKr+OCRx4RtYbkWChKrnHhAceEbWLcgqx8X75JlTrZiNRty+Ek9kg3r1KlOqYHkOIUgqHp7rPY8QPIfCkD1oKC+KpT96VSDk+pIC533VIVlUD04egZb75OKqqak4ckMtCqpGElWsr7P1awkNgczInyK3qHZtrfqI1ch4lmyZYo0Y8bZyuIY4uAG3NDmBLABG/22/quydkw4A+ohcpXr1O8FKrTjXV0tdAA7tjpNxOo8NxusqdmyqMzBYU1HgG11usp+E0gDctc9wvpYPyyB1BPRQZjppNkEA8FjNzkuHC8OABgAgyCTzkfdY9VCc15eh1tA4RbUupu0cI17DcBoB0FohzSBO5uLwjzJ8AEEEOBOppkguA1AkiARJ6QPRc3/uhYbEiJjiJO0kK3SoYh9Iu/IQSQbAwZlseQHW/JcuenkmnN0vc7kcsL4MvNqPdVpYPCSCAJI5wCTfdRN7yqdNMEm9hurmPOqiHEmQXATfUXETHkPP4UOAw9Tek0uI8RIuQBxI3XXxZJLFy1a45ONqcUPGTV0+eDUwVCsxhk1GPZfTBu3jPJT4SrVqMrO+ppEPpkxqmJgi5O4EcpNl0GU42oMBVNXSDDgyR4ocIIB9NuC81xOa1aZcGEsDiZjfjtysVgwwyamc1STTXPb3NGTUwwR810ZuIsSAZgkA8+EqmaZU4qaeE+a2GUWPEtFttoXpb2o8k6k2YIatPKbPnkrlPJ5Ox9Vbo4LTwUkyto0sNWJCm1Kqw9EWtWFTLGpOqutN3qYi0mJVU1UPeJiLRco3OUBqIDUTER4h51H0+ElVxFTxH0+AnTEHTq2HkPhSCos+m/wAI8h8Kam6VBssouioi71VWvkwtLCZLWqfTTcZ6GPdVuaXUmot9CEVES2sL2Rqk+MaRxJv9gt/AZPQpbgOPN/i9mC3uSqpZkuhbHC31OXy/I61aNDDpP5tm+67LKezVKiJeQ9/M3APIDb1KsuzBu1zGws1o/wDiEjmJ4ADyA/VZ55ZSNEMSiXZB4F3nt7CyKXcAGx0AWY/HOP5j8fChqYg8/uVSXI0qusnf7rBxOUFws9ge15e2pALxO7ZPA3No3SrZgAubzV2JfUIpE6dBfIiAGyXeKbGGkxvHmpJD3VyXs9yxjwy5kQKjxqgTpBdpJI3J+mBfgqHZTs8KlV2q7GjUXCC1wJtpPVX8kwVUCoKp0lrREkOk9414gmQR4Ctfs7QfRwzjUN31XMbtOmkSw7bAv1QOUKPNtWT39GjjO0uEp0qpDZMGSJg8dPnsj/5SX0jScbNbDWx/1A/E3U/aQE4gwbzScOUS3w+5v5rBdhS8VHvqQ+XGYmfE3WZ3AAdISnghkit6uuhdDUyjLy1+5LWxzqg6CQI4fotjsHVbrfqYCZ8LjvycI5f1Kq5WGU6BM3qAtkgGLjb1Vylj6YY1tMta9sAlsAkkjh+9zzUb2/lxjxZc0sn5s580drXoNqt0tsf5eB8uu64HtDk3ILTp9oNDgCb81rZhpr0jUb9QjWPOwePXfr5q6MNvKMryX5W7R5XiW6PMEla2BzFtSG7OjY7HnHylmmDEnmqWV0P4k8ACtsXaOdkjUuDtsrIaP04dFrFlF7Ycxs8xY/ZclQrkK6zGlVuDskpqqNSv2ZY8TRff+V9vQHZc/isE+m4tc0g8iI9Vp0cyI4q5TzcPGmqA9vI7j/tPBSTlH3K5RjL2OYLk2pa2OyIaXVKLi9u5EeJn/cOXULDcCDBF1fGSZnlFolL0OtPi6Bpu0zJhpt/1NDh8qsSpJ2Raom1pi9QFybWpCIsS/wAR9PgJKvianiPpwHIJJiLTMG7Qx38wsJE+ECZG4HVbGU9nXPe0VHaJP0i9QjiQ3hb+aPIrTw+Xd1To94HMfpcXWEsB0tEb73Fr7X4Juz+KazF+Mt0yRqeAQQXACSdr/mO15WCWWTTpHS8DGv6jaoYOlQGqk1n5Ze4F7hOwk2F52HBSDNXu/MTafJafaLFMLGNo3D9Ti4aXAtZBseQI3++651rYCpinJWTbSdI1aOOduTNh94smxGI2P7Cz6dSx/c3CVapZRRYW24lStrLKp1Cp2VE2iFmj3iZxsqzais0WTuoPgkjBzUua6WkAWmWzvsbFYDcfWD3U6ZPi1N8P/UDqAnmCQekrazyuHOhp4j5Wbh8nqhlOuwh2uq8CkBDg1rnAnVq2hpAtZWR6ckJdeDcbmNSjS1yB4GCqIu5rH6mlxPnO17hWsNjB+FowCNTX1IJk+Oo6JPHwgLKzhrKjNMVB3j6TXOfGmm2QJ3E3JNvdOXluhkhwbSpta5ohpDWNiLn1vvKFHiwvmjmO0GbEYgm9iPZu3HmAVkszWxE2II9yCZ89IU/aQfxj7rHewjcR9lqilRnk3bNnAZvpeLvIII0g2vuQDxshx+KaKhLHEGAQCL6hpkctxMrJJiPJXalPwsOg+KfEDcgEAtvttv1S2pMW5tBPzF5frNjt6DbddTkHaMtLbTuHN4OabFvsuJxFTU623Bdz/pV2fGJry5usUzrLZIBDYEGOGpw9AUTpRtjg22T5/godq/JYyRu08+t485XOfi9LiBzPyvXO2eHp0aZYynTLnGKjHOc8NbGrW0ESLhsG/wBRsvKc5wDQA8OY0iBol7nOkuuJbFgL3H1CJuo4naHkkrJaGKlW21FQOG0uESQQCJ6hWgVeUsnbVUjKyp607Xp0KzTwuLc0y0kEcQrhyzv5cGEObdwYNwBJc1vQC4Hopey1EPrU6fF7hJIngTtx2XoVDK2064LC10tILHOvvcw1t4/qs2TJtfCL4QTVtnlOf4E9457QXMDaZ1C40ljQD5fosVbucYUNcGUw8AeEFzmzEnXaIu4cOCxKrIJBsQY3laIPymedWBCEhEQo3EKdkKKWJ+o+nwEk2JPiPp8BJOxUey5hnuHq4KMQ2mxjqdE0y14cXtDzLWgtEEaWkj4XCHMabCBTcPSY9FyeKfVqinqDQGUwwAFoFrkwPOTKiy6hpqS+bHhpN/f7rJCCjGjXKbbR2mJz54FySZEmTeBAn2Ci/wB+ceACy6+JYRaft8BR0sQzmfshR4JbjosHiy43Vt9XwrAw+Z02879R/wDVWTnjB/8AoH4CrcGWrIqLjMa4Hc/orLMcVh/7s0mZ+6kbmrN5PuB903Fi8RG6caRFucm9rTK5rOc8qOdIcQNmiTtzWlVxrJaC8iby5x0xpdazSbkDoq+JoUT9TRMCZJkG+49FBLm6G3aMLD492qXEnj+v9V32T5uO4osdTexwql5LRTP8Imo6G+KSLiZHA3lcTmVJoaO7G53hzvDBtYRv62KbLswrsMt1bFoBFSADYj6fsrKi16EUpJ11O5x2Kp1Q1zXFrS8O0ucwkgPbOppcfytIuZsNgqWZ5g01NLRbTI+kaY0gN8O9juLea5MYzFNGlveRJIaG1CATylqmyXLK2ouLIBBBBBaZJEmI6KLnCK5ZZHFkk6UWZ+dAmrYcB+yoH0jUaSR9OkGBtJiYC3sVk9Uv16wwwB4QR6TqVerltaTNd08bumBcE+Lqf2VW88X0a+v8GiOkmr3J/T+SLMNIwFKbua4wYaLEkRtJEAblYuMxPeRAAsB4WtZJgA2aI3C3MVSqFnduqAtsSbkmbjiVn1MsniABxAAmPuSnh2x+bfzDUwnLjtSXbt+5l06DiYDT7Fd7/px2sbgRU1Ui5zrSHBjmi4IktJIkAxa/O0coMvAuKhtyMX9+vyruAbTYHB7gS6LukkRMnwlXSe5GJQS9jvO0XaqliDMPa14DS0jUZDS0+YmP2Fx+ZVQHEU4DNMw4EHTPi1W2kWMjdVMTiW8Kk8hLxHQbjipaubUdLbOBAExUBnfgUJ7VwmLYm+ZL6/wF+PpljfENQkR03aR6J3VuhHAyDvyUDM0oQbPbBEeJh4iYt5+6nGcYYtILqocTIfbwmCOHUzME2HWZeJL9LI+FH9SIziBz/Z2SGIEx+7f4WZjsS19Z7xUcGucXWbH1GT4RAHGwVdxbH/qOJFgAz9dX6FXp2Z2q6HWYTtJVoPY+m2mS2YcWnUIBm4I3EhejZZ2l76kazX0m1WmHNF7WuNRJN+S8SwOZ93FpgzOotP2WtS7aVG/S0dNRLh7ELJkwX/5X1NkNRx53f7HTZpknf1S4VNLiTAIhrSSSSXbxqMqr/wAIMHXXGqJDhelBAjUSNUyTNlg/81rCY0gTtpH9Endt65/l/wDEf0TcM1UmRU8N20dFU/08eQCyvRcDsS6JPIRKo47sHiKZYDocHuDZYS4Nni8x4R1KxG9rKwMjSOdreyR7XVb2p/8Ah/dJRzruvkDlp32ZrV/9NMSXGKmH4f8Aujl5JLma/aGrqP0jyb080kvz/wBS+Q7wfpfzIGPsPII2kKuw2HkFIFqMhNrRCooZRNKAJxUT94olIKLo+k+cFFjSYbXLqMp7GV6zA+GhhaypJJlzHQSW+EiQ0k3PBYeR4Nrq7W1QQ0zOoPiYOnVpExPJeoZfjn0nOOuk9j2hjvywxmrutIH0AazwJsJhZ8uRp0jVixJx3S+Xc0f+N0jVbUbhahGkQGuoQQW6RMv1arkyCLlcd2iwTv4jBThzXtbqJZMMJbLom0EC3RdP2cq0++e2mXGB9GqtULRAAMlnJo43uVQzXsy+pUqPDg1hqOqxNSACSQS3RFptCrg0n5ixptcHntTVTdpdv0g79R5KbD4qxBvJ48vT93WVVxhcbmYmDtYku/VFTfzJ6wAnkhZdhy7XRvUcw07A/wBuIEfvorzM0FpuYgHwkz6fBXMseeEx+vkFLTq3vvFpG33WDJpoyOti1LRu1sfcaj0gb/0AlUcTjiLgzGx4/wBzz9FnPqGLOG/Qe8Dmqz6vM+t7dNk4aZIeTVlqvj3x9XWYO97XF1nVcQZuTPwhcRw6W+ON1A8/5W7HjUTk588pCdWQuqqMuQly0pHPch3VEGtM5CSplLYWtLWhlMmRJNaWpAkmAepLWgCSBBlyUqOUi5ABhyEuQSmlIYFQ3SQvN0lU3yWpcGkygYFnbDgf6ItHQ+xUArugeI7czyRCqZ3M81IiWGs8/ZWcBhBUqNZqjU4Nk7CeJhUO+PM/dEKvn7wh3XA4tWr6GwzLG/mqD8pGhrjsbzrLbx6XW+yjTaJGJYZuQWvBB0gOba+4tbqSFxWvqUZrzuVR4cvX6HSlqdK624mv7v8Ah1QxoJuT9+BkA32WHiswDxDn3E7ddwR5jiVQ749UmuhSjjafJVm1GGSrHDb627/0alDPKrdRa57iRBiLzw5BNie0FcgtBcA4aS3VDY2PhaQ2wEbKizGlv0mI6n+qCpiXOPiM+ZJ+VPavQz+K+wVMnkfZGK3PgofxB5+90fenz4G322hRaJRmTQ7Tqg6Z0yQSJiQJiJi8JwZ/VQjGOmdUdBAHoBEbInYt5Jlzr2PigRwBvcRwUHEvjkDcHDg4cfp58bhAAeTo8r+yjqVp3cT1k8LRxTVas2m3pPxIQog8n3YNZ1zw89/ZQuPX+qc1C7dxJ2uZ++/JROJ4T6qyKM05XyM5MUxchKsKWxyUyUppTIilPKGUpTEOnlMnQApTSmKaUAPKYppTEoGOSmlNKaUh0C43SQuN06qfUsLTTb0RKEIgpkCYFE0qLUi1IESSi1KIFECmBIEh5IGuS1IAMjkkHJgmcEhhEj9yj1woR5J3HoEmiSZKan+f7Jw/z/fqoRURNfP7/fyotFikObDzQh37/wAeSRbx4e4+UL+nyCnQmKp5/fmo3J4QFSRBsZIlOShlSICTJ0yBCTSnTSgQpSKSZMYpSlMmlIKEkSmTFIkIpkkyQwSnQlOq2TCDin1nmkkgBw88ynDzzKSSBDteeZROeeZSSTAdrzzKWs8ynSQMHWeZTh5vcp0kxDh5jdLWY3KZJIYu8PMoxUPMpJJMaInPPMpaza5TpIEge8PM+6TXnmUkkACXFNqTJIsQ+opaikkiwGDjzS1HmkkiwFqKWpMknYC1JtSdJKwB1JSkkgYpTEpJIGCkkkoAf//Z"/>
          <p:cNvSpPr>
            <a:spLocks noChangeAspect="1" noChangeArrowheads="1"/>
          </p:cNvSpPr>
          <p:nvPr/>
        </p:nvSpPr>
        <p:spPr bwMode="auto">
          <a:xfrm>
            <a:off x="63500" y="-893763"/>
            <a:ext cx="2466975" cy="184785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229382" name="AutoShape 6" descr="data:image/jpeg;base64,/9j/4AAQSkZJRgABAQAAAQABAAD/2wCEAAkGBhQSEBUUEhQWFRUVFRQUFBQUGBQUFBUVFBcVFRQUFBcXGyYeGBwjGRQXHy8gIycpLCwsFh4xNTAqNSYrLCkBCQoKDgwOGg8PGiofHCQsLCwpLCwpLCwsKSwsLCwsLCwsKSwsLCkpLCwsKSosKSksLCksLSksLCwsKSwpKSwpKf/AABEIAMIBAwMBIgACEQEDEQH/xAAbAAABBQEBAAAAAAAAAAAAAAACAAEDBAUGB//EAD0QAAEDAgQDBwIEBQMDBQAAAAEAAhEDIQQFEjFBUWEGEyJxgZGxMqEUQsHwI1LR4fEHFRZicpIzQ4LS8v/EABoBAAIDAQEAAAAAAAAAAAAAAAABAgMEBQb/xAAwEQACAgEDAgQEBQUBAAAAAAAAAQIRAwQSITFBEyJRYXGRofAFI1KB0UKCscHhMv/aAAwDAQACEQMRAD8Ajp0xAsNhw6KYUxyChpmw8gpmuU2CCDByCMUxyCEFECgQYpjkPZEKY5BCHIg5MAxTHIIatO2yIOT6kqAy2Bs7BaNNjSJgKhVow4lTYbEjZUsuRJXw3EAfZUKlEEm32Wu2tZZ2OrNF/dVsuirMbFYIO/KAPILJxeXtaNh7BauIzFtrgjooG6HiXT5QUtzXJo8OMlRz7GGdLGiTxiyr4rCQbgHyH9l0VRzG35dFl4rMA7doF+C0RyN9jNPAo9WZD6A5D2CiqUhyHsFfqsnZVHsV6dmSUaKZaOScM6BTPppMpqRVRF3XQeyHQOSthl4SfTCYiqKY5JGkOSkDVI1kpkSu2lPD7LQo4C2w9lbwOR1XDUGGOFt/JdDh8jLQC4efRQkyyKOY/wBmJ/L9lQrYSDEBejMwgggclhVMkJMRxULG0cl3I5KzhMIHOiB7LZxHZ57TsVfybIXapcIAUrRGihTykD8oPotrLsjZZzmgegWycE21tkelKyVFKq0A7Dhw6JJ648R9PhJAy+xlh5BSAImtsPJGGqNkqBARAIgxEGoAEBEAiDUYagAAE8Iw1FpRYFWvRkLPqS0ra7tZmLyx5+m8+irki2D9TKrZm4Tpk9FVdjy9rg4RZbmHyH+c+jf1K2h2ToMw3euPjP0DifFEn0naFmzZo4UnLu6RpxR3ypHJ9meyrqzmti7jufyjiT6L0jNexdFuE8IDTTaXauLrX1cT/dT9icHTDQQ3x3JdxAJgD2/Va+d4V1UGm0WI8RuBAvHWbLz2s1E8ktytJOl8fX3NCezIodPU8Lx+HFx91iuw4uF6F2m7NupNkiLx7Ljxl5cTvHRdrSamOWNpl+owLrHlGC06XQdvgqWpgouTY3BVnMctAEiZ6qlQxcN0uvGy6SfdHJlCnTK76BQU23hWqzRFjdDg/E6SRb7qzdwUOPJXJgpVApsa4E2soH7D5UkyDQJWjkFEvrsA5g/5WY4rU7OZi6jWaWx4oafIkKbILqeltpgCAEnU1LCdUFxROGEpquCBFt1dLUJCAIRREQRKQYBspSEJCBERQkKUhAQgClWb4j6fCSKsPEfT4STA0WbDyCMIGbDyRgKJIJEAmARBAggnTJ0wHCIIU6QwgU6FNKRIIlXcRVbU0ACNIa0ceEGw3MrNfUU+BeNQkjcAc+crma+tql3R09CnuZ1mQ4UtOup9R+kxwAiI4H0XTNIKysqxpc7xQLDSBuRxctlrlzfwyO+5Nrl9DNqpSc+Ucr2tykvFrt3Ija264B2CDJg2XsmIoB4LSLER/Zee9s8uFJ3gbAImG8PPkoyxPTZbivI38vY6OhzrJHwZdex5vm2EgnrdctWobrtc3Np2I52XF4mrJMLu6abkirWY4xRUceCiuDZSuQErejjMdlUk3v8AKKo+dlG3dTBsBSoiQuC2OzGTPrVWkDwMc0vJ2sQY6k8lUw1iCvQcuxAbSbEAESfM7pN0RUTXKSiw9bUFIqywdCnSQAMISEZQlAgCEJCMoSgZTrC/t8J09YX9vhOgRcZsPJG1AzYeSMIGEEYCEIgkASSSSBjpJkkDCQkpSge5IaIsQ6yioOEjhCesJBCzcTi9O9isuaG9Ub9Nk2M67KcwcKrHCSS5oOnfSbH0XolN1p3/AEXi+S452oPJts0dOa9ewGJHcNMkjSHajvtuY49FwJQ8HNTdKvv2NGtqcYzXwNBrlj51k3fWJt1jrf5SdntNtN9TXDW+Hh9UAmxvI1bdFRr9qKWik9zjds3s4xaSOu4KNRqIZcSTtyXPHx+2ZcOHNGW6C+6s827b5S6mdBGpouHxfjZw4bcV55iqcFe19qe19KqzSGy4X1W2PC3A2PovH80pfxDpBgmR+wuh+G5JU4y6dn0+h0tTCWTEpTVS++TOpYPVxhM/DNBhamEwwdxggTtsBvus+rT1PIb1uenNdeGTdJo5ebT+HBSrqVzTElGKSkbSbME8blE4QefEK/d2Mnh+Xd2JRSgBX8Lmjhusc1SUdJxnonRWegZNmbXjSYDuQ4rVXn2V47TUB5FdzhcYHix81BoEywkmlKUhjlCU8pigQJQlEUxQBVrC/t8Jk9bf98kyYFxmw8gjCgZimwL8AiGJbzRTHaLARBV/xLeaL8U3mlTC0TSnlQfim80vxTeaKYWieU6g/FN5pfi280Ux2iUlRVHIXYpvNRPxASaZJNBSoqrGn6gD5gFLvgq2JrKuXBZHlg1K/iER8WW/hs/eaUQQW+EOFgW7wQN91yVbENJ26Lq8oq6GMGkOLohuqA4OIBB5cOIt5rhfiMI0pNWd7RyUlVXRn4Zz638Oo86GOc4NgwXOMySd7++yy8070POrgZOwJDj9132Kx+GDHNaR3shpDPHDvFIbNjYXPD7LlM6p62ioJOgjUHQDIIkAzcG91i02oqfSvivvqbl+bFuml/kwKOHLTBkzJ5p6+BH5hE8v0K6LE9oqNQtIgi0scPGN7lwFzOwWW/FBuum1wexxlrnCHiSCYJ2nbyWpZs03bi4ssxqCgk6Zzj8lqQCAdN7xwlZ+IwTmfVN7gwbr2js9mFJlLSWuc493uSWuAPAmzQJO/UysbtVlNOu2vVaGjugNQHhbcGY8ov5p4vxSUcm2a49Tn5tPCcnGmq6N9Ox5FWN0DXcVaxTG7t2VB9S69RHlHmcnlk0Sh60crwLqjrWFgVkgrUyjFua4ad9kyqzpcH2aGqZstzBYAUyYVTLsaY8Xurv40KDTJWi0kq340Jfjgjaw3IspKr+OCRx4RtYbkWChKrnHhAceEbWLcgqx8X75JlTrZiNRty+Ek9kg3r1KlOqYHkOIUgqHp7rPY8QPIfCkD1oKC+KpT96VSDk+pIC533VIVlUD04egZb75OKqqak4ckMtCqpGElWsr7P1awkNgczInyK3qHZtrfqI1ch4lmyZYo0Y8bZyuIY4uAG3NDmBLABG/22/quydkw4A+ohcpXr1O8FKrTjXV0tdAA7tjpNxOo8NxusqdmyqMzBYU1HgG11usp+E0gDctc9wvpYPyyB1BPRQZjppNkEA8FjNzkuHC8OABgAgyCTzkfdY9VCc15eh1tA4RbUupu0cI17DcBoB0FohzSBO5uLwjzJ8AEEEOBOppkguA1AkiARJ6QPRc3/uhYbEiJjiJO0kK3SoYh9Iu/IQSQbAwZlseQHW/JcuenkmnN0vc7kcsL4MvNqPdVpYPCSCAJI5wCTfdRN7yqdNMEm9hurmPOqiHEmQXATfUXETHkPP4UOAw9Tek0uI8RIuQBxI3XXxZJLFy1a45ONqcUPGTV0+eDUwVCsxhk1GPZfTBu3jPJT4SrVqMrO+ppEPpkxqmJgi5O4EcpNl0GU42oMBVNXSDDgyR4ocIIB9NuC81xOa1aZcGEsDiZjfjtysVgwwyamc1STTXPb3NGTUwwR810ZuIsSAZgkA8+EqmaZU4qaeE+a2GUWPEtFttoXpb2o8k6k2YIatPKbPnkrlPJ5Ox9Vbo4LTwUkyto0sNWJCm1Kqw9EWtWFTLGpOqutN3qYi0mJVU1UPeJiLRco3OUBqIDUTER4h51H0+ElVxFTxH0+AnTEHTq2HkPhSCos+m/wAI8h8Kam6VBssouioi71VWvkwtLCZLWqfTTcZ6GPdVuaXUmot9CEVES2sL2Rqk+MaRxJv9gt/AZPQpbgOPN/i9mC3uSqpZkuhbHC31OXy/I61aNDDpP5tm+67LKezVKiJeQ9/M3APIDb1KsuzBu1zGws1o/wDiEjmJ4ADyA/VZ55ZSNEMSiXZB4F3nt7CyKXcAGx0AWY/HOP5j8fChqYg8/uVSXI0qusnf7rBxOUFws9ge15e2pALxO7ZPA3No3SrZgAubzV2JfUIpE6dBfIiAGyXeKbGGkxvHmpJD3VyXs9yxjwy5kQKjxqgTpBdpJI3J+mBfgqHZTs8KlV2q7GjUXCC1wJtpPVX8kwVUCoKp0lrREkOk9414gmQR4Ctfs7QfRwzjUN31XMbtOmkSw7bAv1QOUKPNtWT39GjjO0uEp0qpDZMGSJg8dPnsj/5SX0jScbNbDWx/1A/E3U/aQE4gwbzScOUS3w+5v5rBdhS8VHvqQ+XGYmfE3WZ3AAdISnghkit6uuhdDUyjLy1+5LWxzqg6CQI4fotjsHVbrfqYCZ8LjvycI5f1Kq5WGU6BM3qAtkgGLjb1Vylj6YY1tMta9sAlsAkkjh+9zzUb2/lxjxZc0sn5s580drXoNqt0tsf5eB8uu64HtDk3ILTp9oNDgCb81rZhpr0jUb9QjWPOwePXfr5q6MNvKMryX5W7R5XiW6PMEla2BzFtSG7OjY7HnHylmmDEnmqWV0P4k8ACtsXaOdkjUuDtsrIaP04dFrFlF7Ycxs8xY/ZclQrkK6zGlVuDskpqqNSv2ZY8TRff+V9vQHZc/isE+m4tc0g8iI9Vp0cyI4q5TzcPGmqA9vI7j/tPBSTlH3K5RjL2OYLk2pa2OyIaXVKLi9u5EeJn/cOXULDcCDBF1fGSZnlFolL0OtPi6Bpu0zJhpt/1NDh8qsSpJ2Raom1pi9QFybWpCIsS/wAR9PgJKvianiPpwHIJJiLTMG7Qx38wsJE+ECZG4HVbGU9nXPe0VHaJP0i9QjiQ3hb+aPIrTw+Xd1To94HMfpcXWEsB0tEb73Fr7X4Juz+KazF+Mt0yRqeAQQXACSdr/mO15WCWWTTpHS8DGv6jaoYOlQGqk1n5Ze4F7hOwk2F52HBSDNXu/MTafJafaLFMLGNo3D9Ti4aXAtZBseQI3++651rYCpinJWTbSdI1aOOduTNh94smxGI2P7Cz6dSx/c3CVapZRRYW24lStrLKp1Cp2VE2iFmj3iZxsqzais0WTuoPgkjBzUua6WkAWmWzvsbFYDcfWD3U6ZPi1N8P/UDqAnmCQekrazyuHOhp4j5Wbh8nqhlOuwh2uq8CkBDg1rnAnVq2hpAtZWR6ckJdeDcbmNSjS1yB4GCqIu5rH6mlxPnO17hWsNjB+FowCNTX1IJk+Oo6JPHwgLKzhrKjNMVB3j6TXOfGmm2QJ3E3JNvdOXluhkhwbSpta5ohpDWNiLn1vvKFHiwvmjmO0GbEYgm9iPZu3HmAVkszWxE2II9yCZ89IU/aQfxj7rHewjcR9lqilRnk3bNnAZvpeLvIII0g2vuQDxshx+KaKhLHEGAQCL6hpkctxMrJJiPJXalPwsOg+KfEDcgEAtvttv1S2pMW5tBPzF5frNjt6DbddTkHaMtLbTuHN4OabFvsuJxFTU623Bdz/pV2fGJry5usUzrLZIBDYEGOGpw9AUTpRtjg22T5/godq/JYyRu08+t485XOfi9LiBzPyvXO2eHp0aZYynTLnGKjHOc8NbGrW0ESLhsG/wBRsvKc5wDQA8OY0iBol7nOkuuJbFgL3H1CJuo4naHkkrJaGKlW21FQOG0uESQQCJ6hWgVeUsnbVUjKyp607Xp0KzTwuLc0y0kEcQrhyzv5cGEObdwYNwBJc1vQC4Hopey1EPrU6fF7hJIngTtx2XoVDK2064LC10tILHOvvcw1t4/qs2TJtfCL4QTVtnlOf4E9457QXMDaZ1C40ljQD5fosVbucYUNcGUw8AeEFzmzEnXaIu4cOCxKrIJBsQY3laIPymedWBCEhEQo3EKdkKKWJ+o+nwEk2JPiPp8BJOxUey5hnuHq4KMQ2mxjqdE0y14cXtDzLWgtEEaWkj4XCHMabCBTcPSY9FyeKfVqinqDQGUwwAFoFrkwPOTKiy6hpqS+bHhpN/f7rJCCjGjXKbbR2mJz54FySZEmTeBAn2Ci/wB+ceACy6+JYRaft8BR0sQzmfshR4JbjosHiy43Vt9XwrAw+Z02879R/wDVWTnjB/8AoH4CrcGWrIqLjMa4Hc/orLMcVh/7s0mZ+6kbmrN5PuB903Fi8RG6caRFucm9rTK5rOc8qOdIcQNmiTtzWlVxrJaC8iby5x0xpdazSbkDoq+JoUT9TRMCZJkG+49FBLm6G3aMLD492qXEnj+v9V32T5uO4osdTexwql5LRTP8Imo6G+KSLiZHA3lcTmVJoaO7G53hzvDBtYRv62KbLswrsMt1bFoBFSADYj6fsrKi16EUpJ11O5x2Kp1Q1zXFrS8O0ucwkgPbOppcfytIuZsNgqWZ5g01NLRbTI+kaY0gN8O9juLea5MYzFNGlveRJIaG1CATylqmyXLK2ouLIBBBBBaZJEmI6KLnCK5ZZHFkk6UWZ+dAmrYcB+yoH0jUaSR9OkGBtJiYC3sVk9Uv16wwwB4QR6TqVerltaTNd08bumBcE+Lqf2VW88X0a+v8GiOkmr3J/T+SLMNIwFKbua4wYaLEkRtJEAblYuMxPeRAAsB4WtZJgA2aI3C3MVSqFnduqAtsSbkmbjiVn1MsniABxAAmPuSnh2x+bfzDUwnLjtSXbt+5l06DiYDT7Fd7/px2sbgRU1Ui5zrSHBjmi4IktJIkAxa/O0coMvAuKhtyMX9+vyruAbTYHB7gS6LukkRMnwlXSe5GJQS9jvO0XaqliDMPa14DS0jUZDS0+YmP2Fx+ZVQHEU4DNMw4EHTPi1W2kWMjdVMTiW8Kk8hLxHQbjipaubUdLbOBAExUBnfgUJ7VwmLYm+ZL6/wF+PpljfENQkR03aR6J3VuhHAyDvyUDM0oQbPbBEeJh4iYt5+6nGcYYtILqocTIfbwmCOHUzME2HWZeJL9LI+FH9SIziBz/Z2SGIEx+7f4WZjsS19Z7xUcGucXWbH1GT4RAHGwVdxbH/qOJFgAz9dX6FXp2Z2q6HWYTtJVoPY+m2mS2YcWnUIBm4I3EhejZZ2l76kazX0m1WmHNF7WuNRJN+S8SwOZ93FpgzOotP2WtS7aVG/S0dNRLh7ELJkwX/5X1NkNRx53f7HTZpknf1S4VNLiTAIhrSSSSXbxqMqr/wAIMHXXGqJDhelBAjUSNUyTNlg/81rCY0gTtpH9Endt65/l/wDEf0TcM1UmRU8N20dFU/08eQCyvRcDsS6JPIRKo47sHiKZYDocHuDZYS4Nni8x4R1KxG9rKwMjSOdreyR7XVb2p/8Ah/dJRzruvkDlp32ZrV/9NMSXGKmH4f8Aujl5JLma/aGrqP0jyb080kvz/wBS+Q7wfpfzIGPsPII2kKuw2HkFIFqMhNrRCooZRNKAJxUT94olIKLo+k+cFFjSYbXLqMp7GV6zA+GhhaypJJlzHQSW+EiQ0k3PBYeR4Nrq7W1QQ0zOoPiYOnVpExPJeoZfjn0nOOuk9j2hjvywxmrutIH0AazwJsJhZ8uRp0jVixJx3S+Xc0f+N0jVbUbhahGkQGuoQQW6RMv1arkyCLlcd2iwTv4jBThzXtbqJZMMJbLom0EC3RdP2cq0++e2mXGB9GqtULRAAMlnJo43uVQzXsy+pUqPDg1hqOqxNSACSQS3RFptCrg0n5ixptcHntTVTdpdv0g79R5KbD4qxBvJ48vT93WVVxhcbmYmDtYku/VFTfzJ6wAnkhZdhy7XRvUcw07A/wBuIEfvorzM0FpuYgHwkz6fBXMseeEx+vkFLTq3vvFpG33WDJpoyOti1LRu1sfcaj0gb/0AlUcTjiLgzGx4/wBzz9FnPqGLOG/Qe8Dmqz6vM+t7dNk4aZIeTVlqvj3x9XWYO97XF1nVcQZuTPwhcRw6W+ON1A8/5W7HjUTk588pCdWQuqqMuQly0pHPch3VEGtM5CSplLYWtLWhlMmRJNaWpAkmAepLWgCSBBlyUqOUi5ABhyEuQSmlIYFQ3SQvN0lU3yWpcGkygYFnbDgf6ItHQ+xUArugeI7czyRCqZ3M81IiWGs8/ZWcBhBUqNZqjU4Nk7CeJhUO+PM/dEKvn7wh3XA4tWr6GwzLG/mqD8pGhrjsbzrLbx6XW+yjTaJGJYZuQWvBB0gOba+4tbqSFxWvqUZrzuVR4cvX6HSlqdK624mv7v8Ah1QxoJuT9+BkA32WHiswDxDn3E7ddwR5jiVQ749UmuhSjjafJVm1GGSrHDb627/0alDPKrdRa57iRBiLzw5BNie0FcgtBcA4aS3VDY2PhaQ2wEbKizGlv0mI6n+qCpiXOPiM+ZJ+VPavQz+K+wVMnkfZGK3PgofxB5+90fenz4G322hRaJRmTQ7Tqg6Z0yQSJiQJiJi8JwZ/VQjGOmdUdBAHoBEbInYt5Jlzr2PigRwBvcRwUHEvjkDcHDg4cfp58bhAAeTo8r+yjqVp3cT1k8LRxTVas2m3pPxIQog8n3YNZ1zw89/ZQuPX+qc1C7dxJ2uZ++/JROJ4T6qyKM05XyM5MUxchKsKWxyUyUppTIilPKGUpTEOnlMnQApTSmKaUAPKYppTEoGOSmlNKaUh0C43SQuN06qfUsLTTb0RKEIgpkCYFE0qLUi1IESSi1KIFECmBIEh5IGuS1IAMjkkHJgmcEhhEj9yj1woR5J3HoEmiSZKan+f7Jw/z/fqoRURNfP7/fyotFikObDzQh37/wAeSRbx4e4+UL+nyCnQmKp5/fmo3J4QFSRBsZIlOShlSICTJ0yBCTSnTSgQpSKSZMYpSlMmlIKEkSmTFIkIpkkyQwSnQlOq2TCDin1nmkkgBw88ynDzzKSSBDteeZROeeZSSTAdrzzKWs8ynSQMHWeZTh5vcp0kxDh5jdLWY3KZJIYu8PMoxUPMpJJMaInPPMpaza5TpIEge8PM+6TXnmUkkACXFNqTJIsQ+opaikkiwGDjzS1HmkkiwFqKWpMknYC1JtSdJKwB1JSkkgYpTEpJIGCkkkoAf//Z"/>
          <p:cNvSpPr>
            <a:spLocks noChangeAspect="1" noChangeArrowheads="1"/>
          </p:cNvSpPr>
          <p:nvPr/>
        </p:nvSpPr>
        <p:spPr bwMode="auto">
          <a:xfrm>
            <a:off x="63500" y="-893763"/>
            <a:ext cx="2466975" cy="184785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229384" name="Picture 8" descr="http://www.directmatin.fr/sites/default/files/styles/image_630_315/public/000_60298266_0.jpg"/>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95537" y="5157193"/>
            <a:ext cx="2592288" cy="1296144"/>
          </a:xfrm>
          <a:prstGeom prst="rect">
            <a:avLst/>
          </a:prstGeom>
          <a:noFill/>
        </p:spPr>
      </p:pic>
      <p:pic>
        <p:nvPicPr>
          <p:cNvPr id="229386" name="Picture 10" descr="http://www.lepoint.fr/images/2013/03/15/rio-crash-af447-1185992-jpg_1058275.JPG"/>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95536" y="3877249"/>
            <a:ext cx="2592288" cy="1207935"/>
          </a:xfrm>
          <a:prstGeom prst="rect">
            <a:avLst/>
          </a:prstGeom>
          <a:noFill/>
        </p:spPr>
      </p:pic>
      <p:sp>
        <p:nvSpPr>
          <p:cNvPr id="10" name="Rectangle 9"/>
          <p:cNvSpPr/>
          <p:nvPr/>
        </p:nvSpPr>
        <p:spPr>
          <a:xfrm>
            <a:off x="467544" y="6021289"/>
            <a:ext cx="2116084" cy="369332"/>
          </a:xfrm>
          <a:prstGeom prst="rect">
            <a:avLst/>
          </a:prstGeom>
        </p:spPr>
        <p:txBody>
          <a:bodyPr wrap="none">
            <a:spAutoFit/>
          </a:bodyPr>
          <a:lstStyle/>
          <a:p>
            <a:r>
              <a:rPr lang="en-US" dirty="0">
                <a:solidFill>
                  <a:srgbClr val="FFFFFF"/>
                </a:solidFill>
              </a:rPr>
              <a:t>Deep Water Horizon</a:t>
            </a:r>
          </a:p>
        </p:txBody>
      </p:sp>
      <p:pic>
        <p:nvPicPr>
          <p:cNvPr id="2" name="Image 1" descr="fukushima_00.jp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95536" y="2074990"/>
            <a:ext cx="2592288" cy="1714050"/>
          </a:xfrm>
          <a:prstGeom prst="rect">
            <a:avLst/>
          </a:prstGeom>
        </p:spPr>
      </p:pic>
      <p:sp>
        <p:nvSpPr>
          <p:cNvPr id="9" name="Rectangle 8"/>
          <p:cNvSpPr/>
          <p:nvPr/>
        </p:nvSpPr>
        <p:spPr>
          <a:xfrm>
            <a:off x="539552" y="3275692"/>
            <a:ext cx="1226455" cy="369332"/>
          </a:xfrm>
          <a:prstGeom prst="rect">
            <a:avLst/>
          </a:prstGeom>
        </p:spPr>
        <p:txBody>
          <a:bodyPr wrap="none">
            <a:spAutoFit/>
          </a:bodyPr>
          <a:lstStyle/>
          <a:p>
            <a:r>
              <a:rPr lang="en-US" dirty="0"/>
              <a:t>Fukushima</a:t>
            </a:r>
          </a:p>
        </p:txBody>
      </p:sp>
      <p:sp>
        <p:nvSpPr>
          <p:cNvPr id="11" name="Rectangle 10"/>
          <p:cNvSpPr/>
          <p:nvPr/>
        </p:nvSpPr>
        <p:spPr>
          <a:xfrm>
            <a:off x="467544" y="4619104"/>
            <a:ext cx="1544012" cy="369332"/>
          </a:xfrm>
          <a:prstGeom prst="rect">
            <a:avLst/>
          </a:prstGeom>
        </p:spPr>
        <p:txBody>
          <a:bodyPr wrap="none">
            <a:spAutoFit/>
          </a:bodyPr>
          <a:lstStyle/>
          <a:p>
            <a:r>
              <a:rPr lang="en-US" dirty="0"/>
              <a:t>Air France 447</a:t>
            </a:r>
          </a:p>
        </p:txBody>
      </p:sp>
      <p:sp>
        <p:nvSpPr>
          <p:cNvPr id="12" name="Espace réservé du pied de page 2"/>
          <p:cNvSpPr>
            <a:spLocks noGrp="1"/>
          </p:cNvSpPr>
          <p:nvPr>
            <p:ph type="ftr" sz="quarter" idx="3"/>
          </p:nvPr>
        </p:nvSpPr>
        <p:spPr>
          <a:xfrm>
            <a:off x="914400" y="6525344"/>
            <a:ext cx="5562600" cy="365125"/>
          </a:xfrm>
          <a:prstGeom prst="rect">
            <a:avLst/>
          </a:prstGeom>
        </p:spPr>
        <p:txBody>
          <a:bodyPr vert="horz" anchor="b"/>
          <a:lstStyle>
            <a:lvl1pPr algn="r" eaLnBrk="1" latinLnBrk="0" hangingPunct="1">
              <a:defRPr kumimoji="0" sz="1400">
                <a:solidFill>
                  <a:schemeClr val="tx2"/>
                </a:solidFill>
              </a:defRPr>
            </a:lvl1pPr>
            <a:extLst/>
          </a:lstStyle>
          <a:p>
            <a:r>
              <a:rPr lang="fr-FR" dirty="0" err="1"/>
              <a:t>Predicting</a:t>
            </a:r>
            <a:r>
              <a:rPr lang="fr-FR" dirty="0"/>
              <a:t> The Fatal </a:t>
            </a:r>
            <a:r>
              <a:rPr lang="fr-FR" dirty="0" err="1"/>
              <a:t>Flaws</a:t>
            </a:r>
            <a:r>
              <a:rPr lang="fr-FR" dirty="0"/>
              <a:t> – </a:t>
            </a:r>
            <a:r>
              <a:rPr lang="fr-FR" dirty="0" err="1"/>
              <a:t>RAeS</a:t>
            </a:r>
            <a:r>
              <a:rPr lang="fr-FR" dirty="0"/>
              <a:t>-  26-27 </a:t>
            </a:r>
            <a:r>
              <a:rPr lang="fr-FR" dirty="0" err="1"/>
              <a:t>November</a:t>
            </a:r>
            <a:r>
              <a:rPr lang="fr-FR" dirty="0"/>
              <a:t> 2015</a:t>
            </a:r>
          </a:p>
        </p:txBody>
      </p:sp>
      <p:sp>
        <p:nvSpPr>
          <p:cNvPr id="3" name="Rectangle 2"/>
          <p:cNvSpPr/>
          <p:nvPr/>
        </p:nvSpPr>
        <p:spPr>
          <a:xfrm>
            <a:off x="683568" y="692696"/>
            <a:ext cx="2592288" cy="1428083"/>
          </a:xfrm>
          <a:prstGeom prst="rect">
            <a:avLst/>
          </a:prstGeom>
        </p:spPr>
        <p:txBody>
          <a:bodyPr wrap="square">
            <a:spAutoFit/>
          </a:bodyPr>
          <a:lstStyle/>
          <a:p>
            <a:pPr marL="68580" indent="0">
              <a:lnSpc>
                <a:spcPct val="90000"/>
              </a:lnSpc>
              <a:buNone/>
            </a:pPr>
            <a:r>
              <a:rPr lang="en-US" sz="2400" dirty="0">
                <a:solidFill>
                  <a:srgbClr val="FF0000"/>
                </a:solidFill>
              </a:rPr>
              <a:t>Demonstrated  vulnerability to the unexpected, at all scales</a:t>
            </a:r>
          </a:p>
        </p:txBody>
      </p:sp>
    </p:spTree>
    <p:extLst>
      <p:ext uri="{BB962C8B-B14F-4D97-AF65-F5344CB8AC3E}">
        <p14:creationId xmlns:p14="http://schemas.microsoft.com/office/powerpoint/2010/main" val="2836199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5004048" y="5324"/>
            <a:ext cx="3682752" cy="914400"/>
          </a:xfrm>
        </p:spPr>
        <p:txBody>
          <a:bodyPr/>
          <a:lstStyle/>
          <a:p>
            <a:r>
              <a:rPr lang="en-US" dirty="0"/>
              <a:t>Future flaws?</a:t>
            </a:r>
          </a:p>
        </p:txBody>
      </p:sp>
      <p:sp>
        <p:nvSpPr>
          <p:cNvPr id="5" name="Espace réservé du pied de page 2"/>
          <p:cNvSpPr>
            <a:spLocks noGrp="1"/>
          </p:cNvSpPr>
          <p:nvPr>
            <p:ph type="ftr" sz="quarter" idx="3"/>
          </p:nvPr>
        </p:nvSpPr>
        <p:spPr>
          <a:xfrm>
            <a:off x="2051720" y="6492875"/>
            <a:ext cx="5562600" cy="365125"/>
          </a:xfrm>
          <a:prstGeom prst="rect">
            <a:avLst/>
          </a:prstGeom>
        </p:spPr>
        <p:txBody>
          <a:bodyPr vert="horz" anchor="b"/>
          <a:lstStyle>
            <a:lvl1pPr algn="r" eaLnBrk="1" latinLnBrk="0" hangingPunct="1">
              <a:defRPr kumimoji="0" sz="1400">
                <a:solidFill>
                  <a:schemeClr val="tx2"/>
                </a:solidFill>
              </a:defRPr>
            </a:lvl1pPr>
            <a:extLst/>
          </a:lstStyle>
          <a:p>
            <a:r>
              <a:rPr lang="fr-FR" dirty="0" err="1"/>
              <a:t>Predicting</a:t>
            </a:r>
            <a:r>
              <a:rPr lang="fr-FR" dirty="0"/>
              <a:t> The Fatal </a:t>
            </a:r>
            <a:r>
              <a:rPr lang="fr-FR" dirty="0" err="1"/>
              <a:t>Flaws</a:t>
            </a:r>
            <a:r>
              <a:rPr lang="fr-FR" dirty="0"/>
              <a:t> – </a:t>
            </a:r>
            <a:r>
              <a:rPr lang="fr-FR" dirty="0" err="1"/>
              <a:t>RAeS</a:t>
            </a:r>
            <a:r>
              <a:rPr lang="fr-FR" dirty="0"/>
              <a:t>-  26-27 </a:t>
            </a:r>
            <a:r>
              <a:rPr lang="fr-FR" dirty="0" err="1"/>
              <a:t>November</a:t>
            </a:r>
            <a:r>
              <a:rPr lang="fr-FR" dirty="0"/>
              <a:t> 2015</a:t>
            </a:r>
          </a:p>
        </p:txBody>
      </p:sp>
      <p:sp>
        <p:nvSpPr>
          <p:cNvPr id="15" name="Rectangle 14"/>
          <p:cNvSpPr/>
          <p:nvPr/>
        </p:nvSpPr>
        <p:spPr>
          <a:xfrm>
            <a:off x="899592" y="836712"/>
            <a:ext cx="3744416" cy="1080120"/>
          </a:xfrm>
          <a:prstGeom prst="rect">
            <a:avLst/>
          </a:prstGeom>
          <a:solidFill>
            <a:schemeClr val="bg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285750" indent="-285750">
              <a:lnSpc>
                <a:spcPct val="90000"/>
              </a:lnSpc>
              <a:spcBef>
                <a:spcPts val="0"/>
              </a:spcBef>
              <a:buFont typeface="Arial"/>
              <a:buChar char="•"/>
            </a:pPr>
            <a:r>
              <a:rPr lang="en-US" dirty="0">
                <a:solidFill>
                  <a:srgbClr val="FFFF00"/>
                </a:solidFill>
              </a:rPr>
              <a:t>Simple model </a:t>
            </a:r>
            <a:r>
              <a:rPr lang="en-US" dirty="0"/>
              <a:t>for a complex world: </a:t>
            </a:r>
          </a:p>
          <a:p>
            <a:pPr marL="285750" indent="-285750">
              <a:lnSpc>
                <a:spcPct val="90000"/>
              </a:lnSpc>
              <a:buFont typeface="Arial"/>
              <a:buChar char="•"/>
            </a:pPr>
            <a:r>
              <a:rPr lang="en-US" sz="1600" dirty="0"/>
              <a:t>Denying complexity, missing adaptability needs, missing what produces success</a:t>
            </a:r>
          </a:p>
        </p:txBody>
      </p:sp>
      <p:sp>
        <p:nvSpPr>
          <p:cNvPr id="16" name="Rectangle 15"/>
          <p:cNvSpPr/>
          <p:nvPr/>
        </p:nvSpPr>
        <p:spPr>
          <a:xfrm>
            <a:off x="4788024" y="836712"/>
            <a:ext cx="3744416" cy="1080120"/>
          </a:xfrm>
          <a:prstGeom prst="rect">
            <a:avLst/>
          </a:prstGeom>
          <a:solidFill>
            <a:schemeClr val="bg1">
              <a:lumMod val="95000"/>
              <a:lumOff val="5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dirty="0" err="1"/>
              <a:t>Complexification</a:t>
            </a:r>
            <a:r>
              <a:rPr lang="en-US" dirty="0"/>
              <a:t> of real world, increasing uncertainty</a:t>
            </a:r>
          </a:p>
          <a:p>
            <a:r>
              <a:rPr lang="en-US" dirty="0"/>
              <a:t>Oversimplification of models, linear thinking</a:t>
            </a:r>
          </a:p>
        </p:txBody>
      </p:sp>
      <p:sp>
        <p:nvSpPr>
          <p:cNvPr id="17" name="Rectangle 16"/>
          <p:cNvSpPr/>
          <p:nvPr/>
        </p:nvSpPr>
        <p:spPr>
          <a:xfrm>
            <a:off x="899592" y="1988840"/>
            <a:ext cx="3744416" cy="1080120"/>
          </a:xfrm>
          <a:prstGeom prst="rect">
            <a:avLst/>
          </a:prstGeom>
          <a:solidFill>
            <a:schemeClr val="bg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285750" indent="-285750">
              <a:lnSpc>
                <a:spcPct val="90000"/>
              </a:lnSpc>
              <a:spcBef>
                <a:spcPts val="0"/>
              </a:spcBef>
              <a:buFont typeface="Arial"/>
              <a:buChar char="•"/>
            </a:pPr>
            <a:r>
              <a:rPr lang="en-US" dirty="0">
                <a:solidFill>
                  <a:srgbClr val="FFFF00"/>
                </a:solidFill>
              </a:rPr>
              <a:t>Lack of margins of maneuver</a:t>
            </a:r>
            <a:r>
              <a:rPr lang="en-US" dirty="0"/>
              <a:t>:</a:t>
            </a:r>
          </a:p>
          <a:p>
            <a:pPr marL="285750" indent="-285750">
              <a:lnSpc>
                <a:spcPct val="90000"/>
              </a:lnSpc>
              <a:buFont typeface="Arial"/>
              <a:buChar char="•"/>
            </a:pPr>
            <a:r>
              <a:rPr lang="en-US" sz="1600" dirty="0"/>
              <a:t>Productivity pressures, Lean functioning, Faster Better Cheaper</a:t>
            </a:r>
          </a:p>
        </p:txBody>
      </p:sp>
      <p:sp>
        <p:nvSpPr>
          <p:cNvPr id="18" name="Rectangle 17"/>
          <p:cNvSpPr/>
          <p:nvPr/>
        </p:nvSpPr>
        <p:spPr>
          <a:xfrm>
            <a:off x="4788024" y="1988840"/>
            <a:ext cx="3744416" cy="1080120"/>
          </a:xfrm>
          <a:prstGeom prst="rect">
            <a:avLst/>
          </a:prstGeom>
          <a:solidFill>
            <a:schemeClr val="bg1">
              <a:lumMod val="95000"/>
              <a:lumOff val="5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dirty="0"/>
              <a:t>Increased optimization pressure</a:t>
            </a:r>
          </a:p>
          <a:p>
            <a:pPr algn="ctr"/>
            <a:endParaRPr lang="en-US" dirty="0"/>
          </a:p>
        </p:txBody>
      </p:sp>
      <p:sp>
        <p:nvSpPr>
          <p:cNvPr id="19" name="Rectangle 18"/>
          <p:cNvSpPr/>
          <p:nvPr/>
        </p:nvSpPr>
        <p:spPr>
          <a:xfrm>
            <a:off x="899592" y="3140968"/>
            <a:ext cx="3744416" cy="1080120"/>
          </a:xfrm>
          <a:prstGeom prst="rect">
            <a:avLst/>
          </a:prstGeom>
          <a:solidFill>
            <a:schemeClr val="bg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285750" indent="-285750">
              <a:lnSpc>
                <a:spcPct val="90000"/>
              </a:lnSpc>
              <a:spcBef>
                <a:spcPts val="0"/>
              </a:spcBef>
              <a:buFont typeface="Arial"/>
              <a:buChar char="•"/>
            </a:pPr>
            <a:r>
              <a:rPr lang="en-US" dirty="0">
                <a:solidFill>
                  <a:srgbClr val="FFFF00"/>
                </a:solidFill>
              </a:rPr>
              <a:t>Lack of control</a:t>
            </a:r>
            <a:r>
              <a:rPr lang="en-US" dirty="0"/>
              <a:t>: </a:t>
            </a:r>
          </a:p>
          <a:p>
            <a:pPr marL="285750" indent="-285750">
              <a:lnSpc>
                <a:spcPct val="90000"/>
              </a:lnSpc>
              <a:buFont typeface="Arial"/>
              <a:buChar char="•"/>
            </a:pPr>
            <a:r>
              <a:rPr lang="en-US" sz="1600" dirty="0"/>
              <a:t>Tight coupling, cascade effects, common mode failures, resonance </a:t>
            </a:r>
          </a:p>
          <a:p>
            <a:pPr marL="285750" indent="-285750">
              <a:lnSpc>
                <a:spcPct val="90000"/>
              </a:lnSpc>
              <a:buFont typeface="Arial"/>
              <a:buChar char="•"/>
            </a:pPr>
            <a:r>
              <a:rPr lang="en-US" sz="1600" dirty="0"/>
              <a:t>Lack of competence</a:t>
            </a:r>
          </a:p>
        </p:txBody>
      </p:sp>
      <p:sp>
        <p:nvSpPr>
          <p:cNvPr id="20" name="Rectangle 19"/>
          <p:cNvSpPr/>
          <p:nvPr/>
        </p:nvSpPr>
        <p:spPr>
          <a:xfrm>
            <a:off x="4788024" y="3140968"/>
            <a:ext cx="3744416" cy="1080120"/>
          </a:xfrm>
          <a:prstGeom prst="rect">
            <a:avLst/>
          </a:prstGeom>
          <a:solidFill>
            <a:schemeClr val="bg1">
              <a:lumMod val="95000"/>
              <a:lumOff val="5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dirty="0"/>
              <a:t>Tighter coupling, interdependencies, networks of networks</a:t>
            </a:r>
          </a:p>
          <a:p>
            <a:r>
              <a:rPr lang="en-US" dirty="0"/>
              <a:t>Decreasing competence/complexity ratio in operations</a:t>
            </a:r>
          </a:p>
        </p:txBody>
      </p:sp>
      <p:sp>
        <p:nvSpPr>
          <p:cNvPr id="21" name="Rectangle 20"/>
          <p:cNvSpPr/>
          <p:nvPr/>
        </p:nvSpPr>
        <p:spPr>
          <a:xfrm>
            <a:off x="899592" y="4293096"/>
            <a:ext cx="3744416" cy="1080120"/>
          </a:xfrm>
          <a:prstGeom prst="rect">
            <a:avLst/>
          </a:prstGeom>
          <a:solidFill>
            <a:schemeClr val="bg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285750" indent="-285750">
              <a:lnSpc>
                <a:spcPct val="90000"/>
              </a:lnSpc>
              <a:spcBef>
                <a:spcPts val="0"/>
              </a:spcBef>
              <a:buFont typeface="Arial"/>
              <a:buChar char="•"/>
            </a:pPr>
            <a:r>
              <a:rPr lang="en-US" dirty="0">
                <a:solidFill>
                  <a:srgbClr val="FFFF00"/>
                </a:solidFill>
              </a:rPr>
              <a:t>Lack of synergy</a:t>
            </a:r>
            <a:r>
              <a:rPr lang="en-US" dirty="0"/>
              <a:t>: </a:t>
            </a:r>
          </a:p>
          <a:p>
            <a:pPr marL="285750" indent="-285750">
              <a:lnSpc>
                <a:spcPct val="90000"/>
              </a:lnSpc>
              <a:buFont typeface="Arial"/>
              <a:buChar char="•"/>
            </a:pPr>
            <a:r>
              <a:rPr lang="en-US" sz="1600" dirty="0"/>
              <a:t>Silos, fragmentation, working at cross purposes, </a:t>
            </a:r>
          </a:p>
          <a:p>
            <a:pPr marL="285750" indent="-285750">
              <a:lnSpc>
                <a:spcPct val="90000"/>
              </a:lnSpc>
              <a:buFont typeface="Arial"/>
              <a:buChar char="•"/>
            </a:pPr>
            <a:r>
              <a:rPr lang="en-US" sz="1600" dirty="0"/>
              <a:t>Local optimums, tragedy of commons</a:t>
            </a:r>
          </a:p>
          <a:p>
            <a:pPr>
              <a:lnSpc>
                <a:spcPct val="90000"/>
              </a:lnSpc>
              <a:spcBef>
                <a:spcPts val="0"/>
              </a:spcBef>
            </a:pPr>
            <a:endParaRPr lang="en-US" sz="1600" dirty="0"/>
          </a:p>
        </p:txBody>
      </p:sp>
      <p:sp>
        <p:nvSpPr>
          <p:cNvPr id="22" name="Rectangle 21"/>
          <p:cNvSpPr/>
          <p:nvPr/>
        </p:nvSpPr>
        <p:spPr>
          <a:xfrm>
            <a:off x="4788024" y="4293096"/>
            <a:ext cx="3744416" cy="1080120"/>
          </a:xfrm>
          <a:prstGeom prst="rect">
            <a:avLst/>
          </a:prstGeom>
          <a:solidFill>
            <a:schemeClr val="bg1">
              <a:lumMod val="95000"/>
              <a:lumOff val="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Increasing fragmentation, local logics</a:t>
            </a:r>
          </a:p>
        </p:txBody>
      </p:sp>
      <p:sp>
        <p:nvSpPr>
          <p:cNvPr id="23" name="Rectangle 22"/>
          <p:cNvSpPr/>
          <p:nvPr/>
        </p:nvSpPr>
        <p:spPr>
          <a:xfrm>
            <a:off x="899592" y="5445224"/>
            <a:ext cx="3744416" cy="1080120"/>
          </a:xfrm>
          <a:prstGeom prst="rect">
            <a:avLst/>
          </a:prstGeom>
          <a:solidFill>
            <a:schemeClr val="bg1">
              <a:lumMod val="65000"/>
              <a:lumOff val="35000"/>
            </a:schemeClr>
          </a:solidFill>
        </p:spPr>
        <p:style>
          <a:lnRef idx="1">
            <a:schemeClr val="accent1"/>
          </a:lnRef>
          <a:fillRef idx="3">
            <a:schemeClr val="accent1"/>
          </a:fillRef>
          <a:effectRef idx="2">
            <a:schemeClr val="accent1"/>
          </a:effectRef>
          <a:fontRef idx="minor">
            <a:schemeClr val="lt1"/>
          </a:fontRef>
        </p:style>
        <p:txBody>
          <a:bodyPr rtlCol="0" anchor="ctr"/>
          <a:lstStyle/>
          <a:p>
            <a:pPr marL="285750" indent="-285750">
              <a:lnSpc>
                <a:spcPct val="90000"/>
              </a:lnSpc>
              <a:spcBef>
                <a:spcPts val="0"/>
              </a:spcBef>
              <a:buFont typeface="Arial"/>
              <a:buChar char="•"/>
            </a:pPr>
            <a:r>
              <a:rPr lang="en-US" dirty="0">
                <a:solidFill>
                  <a:srgbClr val="FFFF00"/>
                </a:solidFill>
              </a:rPr>
              <a:t>Lack of adaptability</a:t>
            </a:r>
            <a:r>
              <a:rPr lang="en-US" dirty="0"/>
              <a:t>: </a:t>
            </a:r>
          </a:p>
          <a:p>
            <a:pPr marL="285750" indent="-285750">
              <a:lnSpc>
                <a:spcPct val="90000"/>
              </a:lnSpc>
              <a:buFont typeface="Arial"/>
              <a:buChar char="•"/>
            </a:pPr>
            <a:r>
              <a:rPr lang="en-US" sz="1600" dirty="0"/>
              <a:t>Hysteresis, stuck in obsolete schemes &amp; behaviors </a:t>
            </a:r>
          </a:p>
          <a:p>
            <a:pPr marL="285750" indent="-285750">
              <a:lnSpc>
                <a:spcPct val="90000"/>
              </a:lnSpc>
              <a:buFont typeface="Arial"/>
              <a:buChar char="•"/>
            </a:pPr>
            <a:r>
              <a:rPr lang="en-US" sz="1600" dirty="0"/>
              <a:t>Inability to learn proactively</a:t>
            </a:r>
          </a:p>
          <a:p>
            <a:pPr>
              <a:lnSpc>
                <a:spcPct val="90000"/>
              </a:lnSpc>
              <a:spcBef>
                <a:spcPts val="0"/>
              </a:spcBef>
            </a:pPr>
            <a:endParaRPr lang="en-US" sz="1600" dirty="0"/>
          </a:p>
        </p:txBody>
      </p:sp>
      <p:sp>
        <p:nvSpPr>
          <p:cNvPr id="24" name="Rectangle 23"/>
          <p:cNvSpPr/>
          <p:nvPr/>
        </p:nvSpPr>
        <p:spPr>
          <a:xfrm>
            <a:off x="4788024" y="5445224"/>
            <a:ext cx="3744416" cy="1080120"/>
          </a:xfrm>
          <a:prstGeom prst="rect">
            <a:avLst/>
          </a:prstGeom>
          <a:solidFill>
            <a:schemeClr val="bg1">
              <a:lumMod val="95000"/>
              <a:lumOff val="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Paralyzing impact of social, economical, political  logics (e.g. financial, judicial constraints) on safety management</a:t>
            </a:r>
          </a:p>
        </p:txBody>
      </p:sp>
    </p:spTree>
    <p:extLst>
      <p:ext uri="{BB962C8B-B14F-4D97-AF65-F5344CB8AC3E}">
        <p14:creationId xmlns:p14="http://schemas.microsoft.com/office/powerpoint/2010/main" val="766706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checkerboard(across)">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checkerboard(across)">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5" presetClass="entr" presetSubtype="10"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checkerboard(across)">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5" presetClass="entr" presetSubtype="1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checkerboard(across)">
                                      <p:cBhvr>
                                        <p:cTn id="39" dur="500"/>
                                        <p:tgtEl>
                                          <p:spTgt spid="22"/>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3"/>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5" presetClass="entr" presetSubtype="10" fill="hold" grpId="0" nodeType="click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checkerboard(across)">
                                      <p:cBhvr>
                                        <p:cTn id="4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691680" y="0"/>
            <a:ext cx="7037954" cy="1143000"/>
          </a:xfrm>
        </p:spPr>
        <p:txBody>
          <a:bodyPr/>
          <a:lstStyle/>
          <a:p>
            <a:pPr eaLnBrk="1" hangingPunct="1"/>
            <a:r>
              <a:rPr lang="fr-FR" dirty="0"/>
              <a:t>Conclusion</a:t>
            </a:r>
          </a:p>
        </p:txBody>
      </p:sp>
      <p:sp>
        <p:nvSpPr>
          <p:cNvPr id="33795" name="Rectangle 3"/>
          <p:cNvSpPr>
            <a:spLocks noGrp="1" noChangeArrowheads="1"/>
          </p:cNvSpPr>
          <p:nvPr>
            <p:ph type="body" idx="1"/>
          </p:nvPr>
        </p:nvSpPr>
        <p:spPr>
          <a:xfrm>
            <a:off x="231507" y="1433551"/>
            <a:ext cx="8935655" cy="5338774"/>
          </a:xfrm>
        </p:spPr>
        <p:txBody>
          <a:bodyPr>
            <a:normAutofit/>
          </a:bodyPr>
          <a:lstStyle/>
          <a:p>
            <a:pPr eaLnBrk="1" hangingPunct="1"/>
            <a:r>
              <a:rPr lang="en-US" dirty="0"/>
              <a:t>Current safety strategy seeks anticipation of all potential threats, eradication of variations, standardization, linearity, conformity.</a:t>
            </a:r>
          </a:p>
          <a:p>
            <a:pPr lvl="1"/>
            <a:r>
              <a:rPr lang="en-US" dirty="0">
                <a:solidFill>
                  <a:srgbClr val="FFFF00"/>
                </a:solidFill>
              </a:rPr>
              <a:t>Makes the system more and more efficient and reliable within its envelope of designed-for uncertainties, and more and more brittle outside it.</a:t>
            </a:r>
          </a:p>
          <a:p>
            <a:pPr eaLnBrk="1" hangingPunct="1"/>
            <a:r>
              <a:rPr lang="en-US" dirty="0"/>
              <a:t>Safety strategies should rather recognize real world complexity (unpredictability) and develop outmaneuvering capacities (resilience features).</a:t>
            </a:r>
          </a:p>
          <a:p>
            <a:pPr eaLnBrk="1" hangingPunct="1"/>
            <a:endParaRPr lang="en-US" dirty="0"/>
          </a:p>
        </p:txBody>
      </p:sp>
      <p:sp>
        <p:nvSpPr>
          <p:cNvPr id="4" name="Espace réservé du pied de page 2"/>
          <p:cNvSpPr>
            <a:spLocks noGrp="1"/>
          </p:cNvSpPr>
          <p:nvPr>
            <p:ph type="ftr" sz="quarter" idx="3"/>
          </p:nvPr>
        </p:nvSpPr>
        <p:spPr>
          <a:xfrm>
            <a:off x="914400" y="6416675"/>
            <a:ext cx="5562600" cy="365125"/>
          </a:xfrm>
          <a:prstGeom prst="rect">
            <a:avLst/>
          </a:prstGeom>
        </p:spPr>
        <p:txBody>
          <a:bodyPr vert="horz" anchor="b"/>
          <a:lstStyle>
            <a:lvl1pPr algn="r" eaLnBrk="1" latinLnBrk="0" hangingPunct="1">
              <a:defRPr kumimoji="0" sz="1400">
                <a:solidFill>
                  <a:schemeClr val="tx2"/>
                </a:solidFill>
              </a:defRPr>
            </a:lvl1pPr>
            <a:extLst/>
          </a:lstStyle>
          <a:p>
            <a:r>
              <a:rPr lang="fr-FR" dirty="0" err="1"/>
              <a:t>Predicting</a:t>
            </a:r>
            <a:r>
              <a:rPr lang="fr-FR" dirty="0"/>
              <a:t> The Fatal </a:t>
            </a:r>
            <a:r>
              <a:rPr lang="fr-FR" dirty="0" err="1"/>
              <a:t>Flaws</a:t>
            </a:r>
            <a:r>
              <a:rPr lang="fr-FR" dirty="0"/>
              <a:t> – </a:t>
            </a:r>
            <a:r>
              <a:rPr lang="fr-FR" dirty="0" err="1"/>
              <a:t>RAeS</a:t>
            </a:r>
            <a:r>
              <a:rPr lang="fr-FR" dirty="0"/>
              <a:t>-  26-27 </a:t>
            </a:r>
            <a:r>
              <a:rPr lang="fr-FR" dirty="0" err="1"/>
              <a:t>November</a:t>
            </a:r>
            <a:r>
              <a:rPr lang="fr-FR" dirty="0"/>
              <a:t> 2015</a:t>
            </a:r>
          </a:p>
        </p:txBody>
      </p:sp>
    </p:spTree>
    <p:extLst>
      <p:ext uri="{BB962C8B-B14F-4D97-AF65-F5344CB8AC3E}">
        <p14:creationId xmlns:p14="http://schemas.microsoft.com/office/powerpoint/2010/main" val="1465829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79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79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a:xfrm>
            <a:off x="1752600" y="6597352"/>
            <a:ext cx="4876800" cy="304800"/>
          </a:xfrm>
        </p:spPr>
        <p:txBody>
          <a:bodyPr/>
          <a:lstStyle/>
          <a:p>
            <a:pPr>
              <a:defRPr/>
            </a:pPr>
            <a:r>
              <a:rPr lang="fr-FR"/>
              <a:t>EAAP 28th Conference, Valencia October 2008</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6011" y="0"/>
            <a:ext cx="9240011" cy="6930008"/>
          </a:xfrm>
          <a:prstGeom prst="rect">
            <a:avLst/>
          </a:prstGeom>
        </p:spPr>
      </p:pic>
      <p:sp>
        <p:nvSpPr>
          <p:cNvPr id="6" name="TextBox 5"/>
          <p:cNvSpPr txBox="1"/>
          <p:nvPr/>
        </p:nvSpPr>
        <p:spPr>
          <a:xfrm>
            <a:off x="4860032" y="2060848"/>
            <a:ext cx="3384376" cy="830997"/>
          </a:xfrm>
          <a:prstGeom prst="rect">
            <a:avLst/>
          </a:prstGeom>
          <a:noFill/>
        </p:spPr>
        <p:txBody>
          <a:bodyPr wrap="square" rtlCol="0">
            <a:spAutoFit/>
          </a:bodyPr>
          <a:lstStyle/>
          <a:p>
            <a:pPr algn="ctr"/>
            <a:r>
              <a:rPr lang="en-US" sz="4800" i="1" dirty="0">
                <a:solidFill>
                  <a:srgbClr val="008000"/>
                </a:solidFill>
              </a:rPr>
              <a:t>Thank you</a:t>
            </a:r>
          </a:p>
        </p:txBody>
      </p:sp>
      <p:sp>
        <p:nvSpPr>
          <p:cNvPr id="9" name="Rectangle 8"/>
          <p:cNvSpPr/>
          <p:nvPr/>
        </p:nvSpPr>
        <p:spPr>
          <a:xfrm>
            <a:off x="251520" y="4149080"/>
            <a:ext cx="2952328" cy="400110"/>
          </a:xfrm>
          <a:prstGeom prst="rect">
            <a:avLst/>
          </a:prstGeom>
        </p:spPr>
        <p:txBody>
          <a:bodyPr wrap="square">
            <a:spAutoFit/>
          </a:bodyPr>
          <a:lstStyle/>
          <a:p>
            <a:pPr algn="ctr">
              <a:spcBef>
                <a:spcPts val="0"/>
              </a:spcBef>
              <a:spcAft>
                <a:spcPct val="15000"/>
              </a:spcAft>
            </a:pPr>
            <a:r>
              <a:rPr lang="en-GB" sz="2000" b="1" dirty="0" err="1">
                <a:latin typeface="Arial" pitchFamily="-107" charset="0"/>
              </a:rPr>
              <a:t>jparies@dedale.net</a:t>
            </a:r>
            <a:endParaRPr lang="en-GB" sz="2000" b="1" dirty="0">
              <a:latin typeface="Arial" pitchFamily="-107" charset="0"/>
            </a:endParaRPr>
          </a:p>
        </p:txBody>
      </p:sp>
      <p:pic>
        <p:nvPicPr>
          <p:cNvPr id="10" name="Picture 4" descr="DDL"/>
          <p:cNvPicPr>
            <a:picLocks noChangeAspect="1" noChangeArrowheads="1"/>
          </p:cNvPicPr>
          <p:nvPr/>
        </p:nvPicPr>
        <p:blipFill>
          <a:blip r:embed="rId3" cstate="email">
            <a:clrChange>
              <a:clrFrom>
                <a:srgbClr val="FFFFFF"/>
              </a:clrFrom>
              <a:clrTo>
                <a:srgbClr val="FFFFFF">
                  <a:alpha val="0"/>
                </a:srgbClr>
              </a:clrTo>
            </a:clrChange>
            <a:lum bright="-12000" contrast="24000"/>
            <a:extLst>
              <a:ext uri="{28A0092B-C50C-407E-A947-70E740481C1C}">
                <a14:useLocalDpi xmlns:a14="http://schemas.microsoft.com/office/drawing/2010/main"/>
              </a:ext>
            </a:extLst>
          </a:blip>
          <a:srcRect/>
          <a:stretch>
            <a:fillRect/>
          </a:stretch>
        </p:blipFill>
        <p:spPr bwMode="auto">
          <a:xfrm>
            <a:off x="206094" y="4695757"/>
            <a:ext cx="1587773" cy="2031190"/>
          </a:xfrm>
          <a:prstGeom prst="rect">
            <a:avLst/>
          </a:prstGeom>
          <a:noFill/>
          <a:extLst>
            <a:ext uri="{909E8E84-426E-40dd-AFC4-6F175D3DCCD1}">
              <a14:hiddenFill xmlns:a14="http://schemas.microsoft.com/office/drawing/2010/main" xmlns="">
                <a:solidFill>
                  <a:srgbClr val="FFFFFF"/>
                </a:solidFill>
              </a14:hiddenFill>
            </a:ext>
          </a:extLst>
        </p:spPr>
      </p:pic>
      <p:sp>
        <p:nvSpPr>
          <p:cNvPr id="8" name="Espace réservé du pied de page 2"/>
          <p:cNvSpPr txBox="1">
            <a:spLocks/>
          </p:cNvSpPr>
          <p:nvPr/>
        </p:nvSpPr>
        <p:spPr>
          <a:xfrm>
            <a:off x="914400" y="6416675"/>
            <a:ext cx="5562600" cy="365125"/>
          </a:xfrm>
          <a:prstGeom prst="rect">
            <a:avLst/>
          </a:prstGeom>
        </p:spPr>
        <p:txBody>
          <a:bodyPr vert="horz" anchor="b"/>
          <a:lstStyle>
            <a:defPPr>
              <a:defRPr lang="fr-FR"/>
            </a:defPPr>
            <a:lvl1pPr marL="0" algn="r" defTabSz="914400" rtl="0" eaLnBrk="1" latinLnBrk="0" hangingPunct="1">
              <a:defRPr kumimoji="0" sz="14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a:t>Predicting The Fatal Flaws – RAeS-  26-27 November 2015</a:t>
            </a:r>
            <a:endParaRPr lang="fr-FR" dirty="0"/>
          </a:p>
        </p:txBody>
      </p:sp>
      <p:sp>
        <p:nvSpPr>
          <p:cNvPr id="11" name="Rectangle 10"/>
          <p:cNvSpPr/>
          <p:nvPr/>
        </p:nvSpPr>
        <p:spPr>
          <a:xfrm>
            <a:off x="2051720" y="5559623"/>
            <a:ext cx="6027010" cy="461665"/>
          </a:xfrm>
          <a:prstGeom prst="rect">
            <a:avLst/>
          </a:prstGeom>
        </p:spPr>
        <p:txBody>
          <a:bodyPr wrap="none">
            <a:spAutoFit/>
          </a:bodyPr>
          <a:lstStyle/>
          <a:p>
            <a:r>
              <a:rPr lang="en-US" sz="2400" b="1" dirty="0" err="1">
                <a:solidFill>
                  <a:schemeClr val="tx2">
                    <a:lumMod val="75000"/>
                  </a:schemeClr>
                </a:solidFill>
              </a:rPr>
              <a:t>www.resilience</a:t>
            </a:r>
            <a:r>
              <a:rPr lang="en-US" sz="2400" b="1" dirty="0">
                <a:solidFill>
                  <a:schemeClr val="tx2">
                    <a:lumMod val="75000"/>
                  </a:schemeClr>
                </a:solidFill>
              </a:rPr>
              <a:t>-engineering-</a:t>
            </a:r>
            <a:r>
              <a:rPr lang="en-US" sz="2400" b="1" dirty="0" err="1">
                <a:solidFill>
                  <a:schemeClr val="tx2">
                    <a:lumMod val="75000"/>
                  </a:schemeClr>
                </a:solidFill>
              </a:rPr>
              <a:t>association.org</a:t>
            </a:r>
            <a:endParaRPr lang="en-US" sz="2400" b="1" dirty="0">
              <a:solidFill>
                <a:schemeClr val="tx2">
                  <a:lumMod val="75000"/>
                </a:schemeClr>
              </a:solidFill>
            </a:endParaRPr>
          </a:p>
        </p:txBody>
      </p:sp>
      <p:pic>
        <p:nvPicPr>
          <p:cNvPr id="12" name="Picture 2"/>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107504" y="203448"/>
            <a:ext cx="2577480" cy="2577480"/>
          </a:xfrm>
          <a:prstGeom prst="rect">
            <a:avLst/>
          </a:prstGeom>
          <a:solidFill>
            <a:srgbClr val="000000">
              <a:alpha val="60000"/>
            </a:srgbClr>
          </a:solidFill>
          <a:ln w="9525">
            <a:noFill/>
            <a:miter lim="800000"/>
            <a:headEnd/>
            <a:tailEnd/>
          </a:ln>
        </p:spPr>
      </p:pic>
    </p:spTree>
    <p:extLst>
      <p:ext uri="{BB962C8B-B14F-4D97-AF65-F5344CB8AC3E}">
        <p14:creationId xmlns:p14="http://schemas.microsoft.com/office/powerpoint/2010/main" val="255040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solidFill>
                  <a:schemeClr val="accent6">
                    <a:lumMod val="60000"/>
                    <a:lumOff val="40000"/>
                  </a:schemeClr>
                </a:solidFill>
              </a:rPr>
              <a:t>PREDICTING THE FATAL FLAWS</a:t>
            </a:r>
            <a:endParaRPr lang="en-US" dirty="0"/>
          </a:p>
        </p:txBody>
      </p:sp>
      <p:sp>
        <p:nvSpPr>
          <p:cNvPr id="3" name="Espace réservé du contenu 2"/>
          <p:cNvSpPr>
            <a:spLocks noGrp="1"/>
          </p:cNvSpPr>
          <p:nvPr>
            <p:ph idx="1"/>
          </p:nvPr>
        </p:nvSpPr>
        <p:spPr>
          <a:xfrm>
            <a:off x="683568" y="4509120"/>
            <a:ext cx="8003232" cy="1584176"/>
          </a:xfrm>
          <a:ln>
            <a:solidFill>
              <a:schemeClr val="tx1"/>
            </a:solidFill>
          </a:ln>
        </p:spPr>
        <p:txBody>
          <a:bodyPr>
            <a:noAutofit/>
          </a:bodyPr>
          <a:lstStyle/>
          <a:p>
            <a:r>
              <a:rPr lang="en-US" sz="2800" dirty="0">
                <a:solidFill>
                  <a:srgbClr val="FFFF00"/>
                </a:solidFill>
              </a:rPr>
              <a:t>What is “complexity”?</a:t>
            </a:r>
          </a:p>
          <a:p>
            <a:r>
              <a:rPr lang="en-US" sz="2800" dirty="0">
                <a:solidFill>
                  <a:srgbClr val="FFFF00"/>
                </a:solidFill>
              </a:rPr>
              <a:t>What are the main implications of complexity on safety management?</a:t>
            </a:r>
          </a:p>
        </p:txBody>
      </p:sp>
      <p:sp>
        <p:nvSpPr>
          <p:cNvPr id="8" name="Espace réservé du contenu 2"/>
          <p:cNvSpPr txBox="1">
            <a:spLocks/>
          </p:cNvSpPr>
          <p:nvPr/>
        </p:nvSpPr>
        <p:spPr>
          <a:xfrm>
            <a:off x="755576" y="2564904"/>
            <a:ext cx="7920880" cy="1728192"/>
          </a:xfrm>
          <a:prstGeom prst="rect">
            <a:avLst/>
          </a:prstGeom>
        </p:spPr>
        <p:txBody>
          <a:bodyPr vert="horz">
            <a:normAutofit/>
          </a:bodyPr>
          <a:lst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r>
              <a:rPr lang="en-US" i="1" dirty="0"/>
              <a:t>« The ‘Fatal Flaws’ are caused by </a:t>
            </a:r>
            <a:r>
              <a:rPr lang="en-US" i="1" dirty="0">
                <a:solidFill>
                  <a:srgbClr val="FF0000"/>
                </a:solidFill>
              </a:rPr>
              <a:t>increasing complexity </a:t>
            </a:r>
            <a:r>
              <a:rPr lang="en-US" i="1" dirty="0"/>
              <a:t>and decreasing transparency in complex systems.»</a:t>
            </a:r>
          </a:p>
        </p:txBody>
      </p:sp>
      <p:sp>
        <p:nvSpPr>
          <p:cNvPr id="10" name="Bulle rectangulaire 9"/>
          <p:cNvSpPr/>
          <p:nvPr/>
        </p:nvSpPr>
        <p:spPr>
          <a:xfrm>
            <a:off x="4427984" y="1196752"/>
            <a:ext cx="2808312" cy="720080"/>
          </a:xfrm>
          <a:prstGeom prst="wedgeRectCallout">
            <a:avLst>
              <a:gd name="adj1" fmla="val -28106"/>
              <a:gd name="adj2" fmla="val -108431"/>
            </a:avLst>
          </a:prstGeom>
          <a:solidFill>
            <a:srgbClr val="40404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3600" dirty="0">
                <a:solidFill>
                  <a:schemeClr val="accent6">
                    <a:lumMod val="60000"/>
                    <a:lumOff val="40000"/>
                  </a:schemeClr>
                </a:solidFill>
                <a:latin typeface="+mj-lt"/>
              </a:rPr>
              <a:t>(FUTURE!)</a:t>
            </a:r>
            <a:endParaRPr lang="en-US" sz="3600" dirty="0">
              <a:latin typeface="+mj-lt"/>
            </a:endParaRPr>
          </a:p>
        </p:txBody>
      </p:sp>
      <p:sp>
        <p:nvSpPr>
          <p:cNvPr id="11" name="Espace réservé du pied de page 2"/>
          <p:cNvSpPr>
            <a:spLocks noGrp="1"/>
          </p:cNvSpPr>
          <p:nvPr>
            <p:ph type="ftr" sz="quarter" idx="3"/>
          </p:nvPr>
        </p:nvSpPr>
        <p:spPr>
          <a:xfrm>
            <a:off x="914400" y="6416675"/>
            <a:ext cx="5562600" cy="365125"/>
          </a:xfrm>
          <a:prstGeom prst="rect">
            <a:avLst/>
          </a:prstGeom>
        </p:spPr>
        <p:txBody>
          <a:bodyPr vert="horz" anchor="b"/>
          <a:lstStyle>
            <a:lvl1pPr algn="r" eaLnBrk="1" latinLnBrk="0" hangingPunct="1">
              <a:defRPr kumimoji="0" sz="1400">
                <a:solidFill>
                  <a:schemeClr val="tx2"/>
                </a:solidFill>
              </a:defRPr>
            </a:lvl1pPr>
            <a:extLst/>
          </a:lstStyle>
          <a:p>
            <a:r>
              <a:rPr lang="fr-FR" dirty="0" err="1"/>
              <a:t>Predicting</a:t>
            </a:r>
            <a:r>
              <a:rPr lang="fr-FR" dirty="0"/>
              <a:t> The Fatal </a:t>
            </a:r>
            <a:r>
              <a:rPr lang="fr-FR" dirty="0" err="1"/>
              <a:t>Flaws</a:t>
            </a:r>
            <a:r>
              <a:rPr lang="fr-FR" dirty="0"/>
              <a:t> – </a:t>
            </a:r>
            <a:r>
              <a:rPr lang="fr-FR" dirty="0" err="1"/>
              <a:t>RAeS</a:t>
            </a:r>
            <a:r>
              <a:rPr lang="fr-FR" dirty="0"/>
              <a:t>-  26-27 </a:t>
            </a:r>
            <a:r>
              <a:rPr lang="fr-FR" dirty="0" err="1"/>
              <a:t>November</a:t>
            </a:r>
            <a:r>
              <a:rPr lang="fr-FR" dirty="0"/>
              <a:t> 2015</a:t>
            </a:r>
          </a:p>
        </p:txBody>
      </p:sp>
    </p:spTree>
    <p:extLst>
      <p:ext uri="{BB962C8B-B14F-4D97-AF65-F5344CB8AC3E}">
        <p14:creationId xmlns:p14="http://schemas.microsoft.com/office/powerpoint/2010/main" val="2924422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
                                            <p:bg/>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8" grpId="0" build="p"/>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ctrTitle"/>
          </p:nvPr>
        </p:nvSpPr>
        <p:spPr/>
        <p:txBody>
          <a:bodyPr/>
          <a:lstStyle/>
          <a:p>
            <a:r>
              <a:rPr lang="en-US" dirty="0"/>
              <a:t>Complexity…</a:t>
            </a:r>
          </a:p>
        </p:txBody>
      </p:sp>
      <p:sp>
        <p:nvSpPr>
          <p:cNvPr id="5" name="Sous-titre 4"/>
          <p:cNvSpPr>
            <a:spLocks noGrp="1"/>
          </p:cNvSpPr>
          <p:nvPr>
            <p:ph type="subTitle" idx="1"/>
          </p:nvPr>
        </p:nvSpPr>
        <p:spPr/>
        <p:txBody>
          <a:bodyPr/>
          <a:lstStyle/>
          <a:p>
            <a:endParaRPr lang="en-US"/>
          </a:p>
        </p:txBody>
      </p:sp>
      <p:sp>
        <p:nvSpPr>
          <p:cNvPr id="6" name="Espace réservé du pied de page 2"/>
          <p:cNvSpPr>
            <a:spLocks noGrp="1"/>
          </p:cNvSpPr>
          <p:nvPr>
            <p:ph type="ftr" sz="quarter" idx="3"/>
          </p:nvPr>
        </p:nvSpPr>
        <p:spPr>
          <a:xfrm>
            <a:off x="914400" y="6416675"/>
            <a:ext cx="5562600" cy="365125"/>
          </a:xfrm>
          <a:prstGeom prst="rect">
            <a:avLst/>
          </a:prstGeom>
        </p:spPr>
        <p:txBody>
          <a:bodyPr vert="horz" anchor="b"/>
          <a:lstStyle>
            <a:lvl1pPr algn="r" eaLnBrk="1" latinLnBrk="0" hangingPunct="1">
              <a:defRPr kumimoji="0" sz="1400">
                <a:solidFill>
                  <a:schemeClr val="tx2"/>
                </a:solidFill>
              </a:defRPr>
            </a:lvl1pPr>
            <a:extLst/>
          </a:lstStyle>
          <a:p>
            <a:r>
              <a:rPr lang="fr-FR" dirty="0" err="1"/>
              <a:t>Predicting</a:t>
            </a:r>
            <a:r>
              <a:rPr lang="fr-FR" dirty="0"/>
              <a:t> The Fatal </a:t>
            </a:r>
            <a:r>
              <a:rPr lang="fr-FR" dirty="0" err="1"/>
              <a:t>Flaws</a:t>
            </a:r>
            <a:r>
              <a:rPr lang="fr-FR" dirty="0"/>
              <a:t> – </a:t>
            </a:r>
            <a:r>
              <a:rPr lang="fr-FR" dirty="0" err="1"/>
              <a:t>RAeS</a:t>
            </a:r>
            <a:r>
              <a:rPr lang="fr-FR" dirty="0"/>
              <a:t>-  26-27 </a:t>
            </a:r>
            <a:r>
              <a:rPr lang="fr-FR" dirty="0" err="1"/>
              <a:t>November</a:t>
            </a:r>
            <a:r>
              <a:rPr lang="fr-FR" dirty="0"/>
              <a:t> 2015</a:t>
            </a:r>
          </a:p>
        </p:txBody>
      </p:sp>
    </p:spTree>
    <p:extLst>
      <p:ext uri="{BB962C8B-B14F-4D97-AF65-F5344CB8AC3E}">
        <p14:creationId xmlns:p14="http://schemas.microsoft.com/office/powerpoint/2010/main" val="3242391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From simple to complex</a:t>
            </a:r>
          </a:p>
        </p:txBody>
      </p:sp>
      <p:sp>
        <p:nvSpPr>
          <p:cNvPr id="4" name="Espace réservé du contenu 3"/>
          <p:cNvSpPr>
            <a:spLocks noGrp="1"/>
          </p:cNvSpPr>
          <p:nvPr>
            <p:ph sz="half" idx="2"/>
          </p:nvPr>
        </p:nvSpPr>
        <p:spPr>
          <a:xfrm>
            <a:off x="4655344" y="1770501"/>
            <a:ext cx="4237136" cy="4525963"/>
          </a:xfrm>
        </p:spPr>
        <p:txBody>
          <a:bodyPr>
            <a:normAutofit fontScale="92500"/>
          </a:bodyPr>
          <a:lstStyle/>
          <a:p>
            <a:pPr>
              <a:spcBef>
                <a:spcPts val="600"/>
              </a:spcBef>
              <a:spcAft>
                <a:spcPts val="600"/>
              </a:spcAft>
            </a:pPr>
            <a:r>
              <a:rPr lang="en-US" dirty="0"/>
              <a:t>The interaction between two periodic (totally predictable) components makes a chaotic (unpredictable) system</a:t>
            </a:r>
          </a:p>
          <a:p>
            <a:pPr>
              <a:spcBef>
                <a:spcPts val="600"/>
              </a:spcBef>
              <a:spcAft>
                <a:spcPts val="600"/>
              </a:spcAft>
            </a:pPr>
            <a:r>
              <a:rPr lang="en-US" dirty="0"/>
              <a:t>A  key feature of complex systems: their behavior results from components’ </a:t>
            </a:r>
            <a:r>
              <a:rPr lang="en-US" b="1" dirty="0">
                <a:solidFill>
                  <a:schemeClr val="tx2">
                    <a:lumMod val="75000"/>
                  </a:schemeClr>
                </a:solidFill>
              </a:rPr>
              <a:t>interactions</a:t>
            </a:r>
            <a:r>
              <a:rPr lang="en-US" dirty="0"/>
              <a:t>, not from their (average) behavior</a:t>
            </a:r>
          </a:p>
        </p:txBody>
      </p:sp>
      <p:sp>
        <p:nvSpPr>
          <p:cNvPr id="5" name="Espace réservé du pied de page 2"/>
          <p:cNvSpPr>
            <a:spLocks noGrp="1"/>
          </p:cNvSpPr>
          <p:nvPr>
            <p:ph type="ftr" sz="quarter" idx="3"/>
          </p:nvPr>
        </p:nvSpPr>
        <p:spPr>
          <a:xfrm>
            <a:off x="914400" y="6416675"/>
            <a:ext cx="5562600" cy="365125"/>
          </a:xfrm>
          <a:prstGeom prst="rect">
            <a:avLst/>
          </a:prstGeom>
        </p:spPr>
        <p:txBody>
          <a:bodyPr vert="horz" anchor="b"/>
          <a:lstStyle>
            <a:lvl1pPr algn="r" eaLnBrk="1" latinLnBrk="0" hangingPunct="1">
              <a:defRPr kumimoji="0" sz="1400">
                <a:solidFill>
                  <a:schemeClr val="tx2"/>
                </a:solidFill>
              </a:defRPr>
            </a:lvl1pPr>
            <a:extLst/>
          </a:lstStyle>
          <a:p>
            <a:r>
              <a:rPr lang="fr-FR" dirty="0" err="1"/>
              <a:t>Predicting</a:t>
            </a:r>
            <a:r>
              <a:rPr lang="fr-FR" dirty="0"/>
              <a:t> The Fatal </a:t>
            </a:r>
            <a:r>
              <a:rPr lang="fr-FR" dirty="0" err="1"/>
              <a:t>Flaws</a:t>
            </a:r>
            <a:r>
              <a:rPr lang="fr-FR" dirty="0"/>
              <a:t> – </a:t>
            </a:r>
            <a:r>
              <a:rPr lang="fr-FR" dirty="0" err="1"/>
              <a:t>RAeS</a:t>
            </a:r>
            <a:r>
              <a:rPr lang="fr-FR" dirty="0"/>
              <a:t>-  26-27 </a:t>
            </a:r>
            <a:r>
              <a:rPr lang="fr-FR" dirty="0" err="1"/>
              <a:t>November</a:t>
            </a:r>
            <a:r>
              <a:rPr lang="fr-FR" dirty="0"/>
              <a:t> 2015</a:t>
            </a:r>
          </a:p>
        </p:txBody>
      </p:sp>
      <p:sp>
        <p:nvSpPr>
          <p:cNvPr id="3" name="Espace réservé du contenu 2"/>
          <p:cNvSpPr>
            <a:spLocks noGrp="1"/>
          </p:cNvSpPr>
          <p:nvPr>
            <p:ph sz="half" idx="1"/>
          </p:nvPr>
        </p:nvSpPr>
        <p:spPr/>
        <p:txBody>
          <a:bodyPr/>
          <a:lstStyle/>
          <a:p>
            <a:r>
              <a:rPr lang="en-US" dirty="0"/>
              <a:t>Double pendulum</a:t>
            </a:r>
          </a:p>
        </p:txBody>
      </p:sp>
      <p:sp>
        <p:nvSpPr>
          <p:cNvPr id="7" name="Rectangle 6"/>
          <p:cNvSpPr/>
          <p:nvPr/>
        </p:nvSpPr>
        <p:spPr>
          <a:xfrm>
            <a:off x="467544" y="5589240"/>
            <a:ext cx="4176464" cy="646331"/>
          </a:xfrm>
          <a:prstGeom prst="rect">
            <a:avLst/>
          </a:prstGeom>
        </p:spPr>
        <p:txBody>
          <a:bodyPr wrap="square">
            <a:spAutoFit/>
          </a:bodyPr>
          <a:lstStyle/>
          <a:p>
            <a:r>
              <a:rPr lang="en-US" dirty="0"/>
              <a:t>https://</a:t>
            </a:r>
            <a:r>
              <a:rPr lang="en-US" dirty="0" err="1"/>
              <a:t>www.youtube.com</a:t>
            </a:r>
            <a:r>
              <a:rPr lang="en-US" dirty="0"/>
              <a:t>/</a:t>
            </a:r>
            <a:r>
              <a:rPr lang="en-US" dirty="0" err="1"/>
              <a:t>watch?v</a:t>
            </a:r>
            <a:r>
              <a:rPr lang="en-US" dirty="0"/>
              <a:t>=AwT0k09w-jw</a:t>
            </a:r>
          </a:p>
        </p:txBody>
      </p:sp>
      <p:pic>
        <p:nvPicPr>
          <p:cNvPr id="8" name="Média en ligne 7" descr="Double pendulum short.mp4">
            <a:hlinkClick r:id="" action="ppaction://media"/>
            <a:extLst>
              <a:ext uri="{FF2B5EF4-FFF2-40B4-BE49-F238E27FC236}">
                <a16:creationId xmlns:a16="http://schemas.microsoft.com/office/drawing/2014/main" id="{C5F5587B-8D39-8B4E-998E-0876764F9FE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11560" y="2513104"/>
            <a:ext cx="3256517" cy="1831791"/>
          </a:xfrm>
          <a:prstGeom prst="rect">
            <a:avLst/>
          </a:prstGeom>
        </p:spPr>
      </p:pic>
    </p:spTree>
    <p:extLst>
      <p:ext uri="{BB962C8B-B14F-4D97-AF65-F5344CB8AC3E}">
        <p14:creationId xmlns:p14="http://schemas.microsoft.com/office/powerpoint/2010/main" val="3582558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844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8"/>
                </p:tgtEl>
              </p:cMediaNode>
            </p:video>
            <p:seq concurrent="1" nextAc="seek">
              <p:cTn id="16" restart="whenNotActive" fill="hold" evtFilter="cancelBubble" nodeType="interactiveSeq">
                <p:stCondLst>
                  <p:cond evt="onClick" delay="0">
                    <p:tgtEl>
                      <p:spTgt spid="8"/>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8"/>
                                        </p:tgtEl>
                                      </p:cBhvr>
                                    </p:cmd>
                                  </p:childTnLst>
                                </p:cTn>
                              </p:par>
                            </p:childTnLst>
                          </p:cTn>
                        </p:par>
                      </p:childTnLst>
                    </p:cTn>
                  </p:par>
                </p:childTnLst>
              </p:cTn>
              <p:nextCondLst>
                <p:cond evt="onClick" delay="0">
                  <p:tgtEl>
                    <p:spTgt spid="8"/>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6530" name="Rectangle 2"/>
          <p:cNvSpPr>
            <a:spLocks noGrp="1" noChangeArrowheads="1"/>
          </p:cNvSpPr>
          <p:nvPr>
            <p:ph type="title"/>
          </p:nvPr>
        </p:nvSpPr>
        <p:spPr/>
        <p:txBody>
          <a:bodyPr/>
          <a:lstStyle/>
          <a:p>
            <a:r>
              <a:rPr lang="en-US"/>
              <a:t>Large population systems</a:t>
            </a:r>
            <a:endParaRPr lang="en-US" dirty="0"/>
          </a:p>
        </p:txBody>
      </p:sp>
      <p:pic>
        <p:nvPicPr>
          <p:cNvPr id="11" name="Picture 12" descr="cyclone-claudette-150703"/>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372200" y="3933056"/>
            <a:ext cx="2613025" cy="1727200"/>
          </a:xfrm>
          <a:prstGeom prst="rect">
            <a:avLst/>
          </a:prstGeom>
          <a:noFill/>
          <a:extLst>
            <a:ext uri="{909E8E84-426E-40dd-AFC4-6F175D3DCCD1}">
              <a14:hiddenFill xmlns:a14="http://schemas.microsoft.com/office/drawing/2010/main" xmlns="">
                <a:solidFill>
                  <a:srgbClr val="FFFFFF"/>
                </a:solidFill>
              </a14:hiddenFill>
            </a:ext>
          </a:extLst>
        </p:spPr>
      </p:pic>
      <p:sp>
        <p:nvSpPr>
          <p:cNvPr id="1046531" name="Rectangle 3"/>
          <p:cNvSpPr>
            <a:spLocks noGrp="1" noChangeArrowheads="1"/>
          </p:cNvSpPr>
          <p:nvPr>
            <p:ph idx="1"/>
          </p:nvPr>
        </p:nvSpPr>
        <p:spPr>
          <a:xfrm>
            <a:off x="395536" y="1268760"/>
            <a:ext cx="6912768" cy="1440160"/>
          </a:xfrm>
        </p:spPr>
        <p:txBody>
          <a:bodyPr>
            <a:normAutofit fontScale="77500" lnSpcReduction="20000"/>
          </a:bodyPr>
          <a:lstStyle/>
          <a:p>
            <a:r>
              <a:rPr lang="en-US" dirty="0"/>
              <a:t>Simple (“more is similar”): </a:t>
            </a:r>
          </a:p>
          <a:p>
            <a:pPr lvl="1"/>
            <a:r>
              <a:rPr lang="en-US" dirty="0"/>
              <a:t>Interactions tend to </a:t>
            </a:r>
            <a:r>
              <a:rPr lang="en-US" dirty="0">
                <a:solidFill>
                  <a:srgbClr val="FFFF00"/>
                </a:solidFill>
              </a:rPr>
              <a:t>annihilate</a:t>
            </a:r>
            <a:r>
              <a:rPr lang="en-US" dirty="0"/>
              <a:t> individual differences  (the noise)</a:t>
            </a:r>
          </a:p>
          <a:p>
            <a:pPr lvl="1"/>
            <a:r>
              <a:rPr lang="en-US" dirty="0"/>
              <a:t>Mean values determine large-scale system’s behavior</a:t>
            </a:r>
          </a:p>
        </p:txBody>
      </p:sp>
      <p:grpSp>
        <p:nvGrpSpPr>
          <p:cNvPr id="3" name="Grouper 2"/>
          <p:cNvGrpSpPr/>
          <p:nvPr/>
        </p:nvGrpSpPr>
        <p:grpSpPr>
          <a:xfrm>
            <a:off x="6839744" y="1052736"/>
            <a:ext cx="2304256" cy="2717800"/>
            <a:chOff x="6948264" y="692696"/>
            <a:chExt cx="2304256" cy="2717800"/>
          </a:xfrm>
        </p:grpSpPr>
        <p:pic>
          <p:nvPicPr>
            <p:cNvPr id="6" name="Image 5"/>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6948264" y="692696"/>
              <a:ext cx="2304256" cy="2717800"/>
            </a:xfrm>
            <a:prstGeom prst="rect">
              <a:avLst/>
            </a:prstGeom>
          </p:spPr>
        </p:pic>
        <p:sp>
          <p:nvSpPr>
            <p:cNvPr id="2" name="ZoneTexte 1"/>
            <p:cNvSpPr txBox="1"/>
            <p:nvPr/>
          </p:nvSpPr>
          <p:spPr>
            <a:xfrm>
              <a:off x="7508062" y="1412776"/>
              <a:ext cx="1228484" cy="646331"/>
            </a:xfrm>
            <a:prstGeom prst="rect">
              <a:avLst/>
            </a:prstGeom>
            <a:noFill/>
          </p:spPr>
          <p:txBody>
            <a:bodyPr wrap="none" rtlCol="0">
              <a:spAutoFit/>
            </a:bodyPr>
            <a:lstStyle/>
            <a:p>
              <a:r>
                <a:rPr lang="en-US" dirty="0">
                  <a:solidFill>
                    <a:schemeClr val="bg1"/>
                  </a:solidFill>
                </a:rPr>
                <a:t>Brownian</a:t>
              </a:r>
            </a:p>
            <a:p>
              <a:r>
                <a:rPr lang="en-US" dirty="0">
                  <a:solidFill>
                    <a:schemeClr val="bg1"/>
                  </a:solidFill>
                </a:rPr>
                <a:t>movement </a:t>
              </a:r>
            </a:p>
          </p:txBody>
        </p:sp>
      </p:grpSp>
      <p:sp>
        <p:nvSpPr>
          <p:cNvPr id="7" name="Espace réservé du pied de page 2"/>
          <p:cNvSpPr>
            <a:spLocks noGrp="1"/>
          </p:cNvSpPr>
          <p:nvPr>
            <p:ph type="ftr" sz="quarter" idx="3"/>
          </p:nvPr>
        </p:nvSpPr>
        <p:spPr>
          <a:xfrm>
            <a:off x="914400" y="6416675"/>
            <a:ext cx="5562600" cy="365125"/>
          </a:xfrm>
          <a:prstGeom prst="rect">
            <a:avLst/>
          </a:prstGeom>
        </p:spPr>
        <p:txBody>
          <a:bodyPr vert="horz" anchor="b"/>
          <a:lstStyle>
            <a:lvl1pPr algn="r" eaLnBrk="1" latinLnBrk="0" hangingPunct="1">
              <a:defRPr kumimoji="0" sz="1400">
                <a:solidFill>
                  <a:schemeClr val="tx2"/>
                </a:solidFill>
              </a:defRPr>
            </a:lvl1pPr>
            <a:extLst/>
          </a:lstStyle>
          <a:p>
            <a:r>
              <a:rPr lang="fr-FR" dirty="0" err="1"/>
              <a:t>Predicting</a:t>
            </a:r>
            <a:r>
              <a:rPr lang="fr-FR" dirty="0"/>
              <a:t> The Fatal </a:t>
            </a:r>
            <a:r>
              <a:rPr lang="fr-FR" dirty="0" err="1"/>
              <a:t>Flaws</a:t>
            </a:r>
            <a:r>
              <a:rPr lang="fr-FR" dirty="0"/>
              <a:t> – </a:t>
            </a:r>
            <a:r>
              <a:rPr lang="fr-FR" dirty="0" err="1"/>
              <a:t>RAeS</a:t>
            </a:r>
            <a:r>
              <a:rPr lang="fr-FR" dirty="0"/>
              <a:t>-  26-27 </a:t>
            </a:r>
            <a:r>
              <a:rPr lang="fr-FR" dirty="0" err="1"/>
              <a:t>November</a:t>
            </a:r>
            <a:r>
              <a:rPr lang="fr-FR" dirty="0"/>
              <a:t> 2015</a:t>
            </a:r>
          </a:p>
        </p:txBody>
      </p:sp>
      <p:sp>
        <p:nvSpPr>
          <p:cNvPr id="8" name="Rectangle 3"/>
          <p:cNvSpPr txBox="1">
            <a:spLocks noChangeArrowheads="1"/>
          </p:cNvSpPr>
          <p:nvPr/>
        </p:nvSpPr>
        <p:spPr>
          <a:xfrm>
            <a:off x="395536" y="2708920"/>
            <a:ext cx="6912768" cy="3384376"/>
          </a:xfrm>
          <a:prstGeom prst="rect">
            <a:avLst/>
          </a:prstGeom>
        </p:spPr>
        <p:txBody>
          <a:bodyPr vert="horz">
            <a:normAutofit fontScale="77500" lnSpcReduction="20000"/>
          </a:bodyPr>
          <a:lstStyle>
            <a:lvl1pPr marL="411480" indent="-342900" algn="l" rtl="0" eaLnBrk="1" latinLnBrk="0" hangingPunct="1">
              <a:spcBef>
                <a:spcPts val="700"/>
              </a:spcBef>
              <a:buClr>
                <a:schemeClr val="tx2"/>
              </a:buClr>
              <a:buSzPct val="95000"/>
              <a:buFont typeface="Wingdings"/>
              <a:buChar char=""/>
              <a:defRPr kumimoji="0" sz="3000" kern="1200">
                <a:solidFill>
                  <a:schemeClr val="tx1"/>
                </a:solidFill>
                <a:latin typeface="+mn-lt"/>
                <a:ea typeface="+mn-ea"/>
                <a:cs typeface="+mn-cs"/>
              </a:defRPr>
            </a:lvl1pPr>
            <a:lvl2pPr marL="740664" indent="-285750" algn="l" rtl="0" eaLnBrk="1" latinLnBrk="0" hangingPunct="1">
              <a:spcBef>
                <a:spcPct val="20000"/>
              </a:spcBef>
              <a:buClr>
                <a:schemeClr val="accent2"/>
              </a:buClr>
              <a:buSzPct val="90000"/>
              <a:buFont typeface="Wingdings"/>
              <a:buChar char=""/>
              <a:defRPr kumimoji="0" sz="2600" kern="1200">
                <a:solidFill>
                  <a:schemeClr val="tx1"/>
                </a:solidFill>
                <a:latin typeface="+mn-lt"/>
                <a:ea typeface="+mn-ea"/>
                <a:cs typeface="+mn-cs"/>
              </a:defRPr>
            </a:lvl2pPr>
            <a:lvl3pPr marL="996696" indent="-228600" algn="l" rtl="0" eaLnBrk="1" latinLnBrk="0" hangingPunct="1">
              <a:spcBef>
                <a:spcPct val="20000"/>
              </a:spcBef>
              <a:buClr>
                <a:schemeClr val="accent2"/>
              </a:buClr>
              <a:buFont typeface="Wingdings 2"/>
              <a:buChar char=""/>
              <a:defRPr kumimoji="0" sz="2400" kern="1200">
                <a:solidFill>
                  <a:schemeClr val="tx1"/>
                </a:solidFill>
                <a:latin typeface="+mn-lt"/>
                <a:ea typeface="+mn-ea"/>
                <a:cs typeface="+mn-cs"/>
              </a:defRPr>
            </a:lvl3pPr>
            <a:lvl4pPr marL="1261872" indent="-228600" algn="l" rtl="0" eaLnBrk="1" latinLnBrk="0" hangingPunct="1">
              <a:spcBef>
                <a:spcPct val="20000"/>
              </a:spcBef>
              <a:buClr>
                <a:schemeClr val="accent3"/>
              </a:buClr>
              <a:buFont typeface="Wingdings 3"/>
              <a:buChar char=""/>
              <a:defRPr kumimoji="0" sz="2200" kern="1200">
                <a:solidFill>
                  <a:schemeClr val="tx1"/>
                </a:solidFill>
                <a:latin typeface="+mn-lt"/>
                <a:ea typeface="+mn-ea"/>
                <a:cs typeface="+mn-cs"/>
              </a:defRPr>
            </a:lvl4pPr>
            <a:lvl5pPr marL="1481328" indent="-210312" algn="l" rtl="0" eaLnBrk="1" latinLnBrk="0" hangingPunct="1">
              <a:spcBef>
                <a:spcPct val="20000"/>
              </a:spcBef>
              <a:buClr>
                <a:schemeClr val="accent3"/>
              </a:buClr>
              <a:buFont typeface="Wingdings 2"/>
              <a:buChar char=""/>
              <a:defRPr kumimoji="0" sz="2000" kern="1200">
                <a:solidFill>
                  <a:schemeClr val="tx1"/>
                </a:solidFill>
                <a:latin typeface="+mn-lt"/>
                <a:ea typeface="+mn-ea"/>
                <a:cs typeface="+mn-cs"/>
              </a:defRPr>
            </a:lvl5pPr>
            <a:lvl6pPr marL="1709928" indent="-210312" algn="l" rtl="0" eaLnBrk="1" latinLnBrk="0" hangingPunct="1">
              <a:spcBef>
                <a:spcPct val="20000"/>
              </a:spcBef>
              <a:buClr>
                <a:schemeClr val="accent3"/>
              </a:buClr>
              <a:buFont typeface="Wingdings 2"/>
              <a:buChar char=""/>
              <a:defRPr kumimoji="0" sz="1800" kern="1200">
                <a:solidFill>
                  <a:schemeClr val="tx1"/>
                </a:solidFill>
                <a:latin typeface="+mn-lt"/>
                <a:ea typeface="+mn-ea"/>
                <a:cs typeface="+mn-cs"/>
              </a:defRPr>
            </a:lvl6pPr>
            <a:lvl7pPr marL="1901952"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7pPr>
            <a:lvl8pPr marL="2093976"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8pPr>
            <a:lvl9pPr marL="2286000" indent="-182880" algn="l" rtl="0" eaLnBrk="1" latinLnBrk="0" hangingPunct="1">
              <a:spcBef>
                <a:spcPct val="20000"/>
              </a:spcBef>
              <a:buClr>
                <a:schemeClr val="accent4"/>
              </a:buClr>
              <a:buFont typeface="Wingdings 2"/>
              <a:buChar char=""/>
              <a:defRPr kumimoji="0" sz="1600" kern="1200">
                <a:solidFill>
                  <a:schemeClr val="tx1"/>
                </a:solidFill>
                <a:latin typeface="+mn-lt"/>
                <a:ea typeface="+mn-ea"/>
                <a:cs typeface="+mn-cs"/>
              </a:defRPr>
            </a:lvl9pPr>
            <a:extLst/>
          </a:lstStyle>
          <a:p>
            <a:r>
              <a:rPr lang="en-US" dirty="0"/>
              <a:t>Complex (“more is different”):</a:t>
            </a:r>
          </a:p>
          <a:p>
            <a:pPr lvl="1"/>
            <a:r>
              <a:rPr lang="en-US" dirty="0"/>
              <a:t> Interactions tend to </a:t>
            </a:r>
            <a:r>
              <a:rPr lang="en-US" dirty="0">
                <a:solidFill>
                  <a:srgbClr val="FFFF00"/>
                </a:solidFill>
              </a:rPr>
              <a:t>amplify</a:t>
            </a:r>
            <a:r>
              <a:rPr lang="en-US" dirty="0"/>
              <a:t> individual differences</a:t>
            </a:r>
          </a:p>
          <a:p>
            <a:pPr lvl="1"/>
            <a:r>
              <a:rPr lang="en-US" dirty="0"/>
              <a:t>The amplified </a:t>
            </a:r>
            <a:r>
              <a:rPr lang="en-US" dirty="0">
                <a:solidFill>
                  <a:srgbClr val="FFFF00"/>
                </a:solidFill>
              </a:rPr>
              <a:t>noise determines the system's large-scale  behavior</a:t>
            </a:r>
            <a:r>
              <a:rPr lang="en-US" dirty="0"/>
              <a:t>  </a:t>
            </a:r>
          </a:p>
          <a:p>
            <a:pPr lvl="1"/>
            <a:r>
              <a:rPr lang="en-US" dirty="0"/>
              <a:t>Nearby states diverge from each other exponentially fast</a:t>
            </a:r>
          </a:p>
          <a:p>
            <a:pPr lvl="2"/>
            <a:r>
              <a:rPr lang="en-US" dirty="0">
                <a:solidFill>
                  <a:srgbClr val="FF0000"/>
                </a:solidFill>
              </a:rPr>
              <a:t>Non linearity</a:t>
            </a:r>
          </a:p>
          <a:p>
            <a:pPr lvl="2"/>
            <a:r>
              <a:rPr lang="en-US" dirty="0">
                <a:solidFill>
                  <a:srgbClr val="FF0000"/>
                </a:solidFill>
              </a:rPr>
              <a:t>Sensitivity to initial conditions </a:t>
            </a:r>
          </a:p>
          <a:p>
            <a:pPr lvl="1"/>
            <a:r>
              <a:rPr lang="en-US" dirty="0"/>
              <a:t>The system is then unpredictable </a:t>
            </a:r>
          </a:p>
          <a:p>
            <a:pPr lvl="1"/>
            <a:r>
              <a:rPr lang="en-US" dirty="0">
                <a:solidFill>
                  <a:srgbClr val="FFFF00"/>
                </a:solidFill>
              </a:rPr>
              <a:t>Emerging properties </a:t>
            </a:r>
            <a:r>
              <a:rPr lang="en-US" dirty="0"/>
              <a:t>cannot be derived from analytical decomposition (they can only be observed, e.g. via simulation)</a:t>
            </a:r>
          </a:p>
          <a:p>
            <a:endParaRPr lang="en-US" dirty="0"/>
          </a:p>
        </p:txBody>
      </p:sp>
    </p:spTree>
    <p:extLst>
      <p:ext uri="{BB962C8B-B14F-4D97-AF65-F5344CB8AC3E}">
        <p14:creationId xmlns:p14="http://schemas.microsoft.com/office/powerpoint/2010/main" val="61336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4653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4653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4653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6531" grpId="0" build="p"/>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619672" y="0"/>
            <a:ext cx="6477000" cy="1143000"/>
          </a:xfrm>
        </p:spPr>
        <p:txBody>
          <a:bodyPr/>
          <a:lstStyle/>
          <a:p>
            <a:r>
              <a:rPr lang="en-US" dirty="0"/>
              <a:t>Chaos theory</a:t>
            </a:r>
          </a:p>
        </p:txBody>
      </p:sp>
      <p:sp>
        <p:nvSpPr>
          <p:cNvPr id="10" name="Espace réservé du contenu 9"/>
          <p:cNvSpPr>
            <a:spLocks noGrp="1"/>
          </p:cNvSpPr>
          <p:nvPr>
            <p:ph idx="1"/>
          </p:nvPr>
        </p:nvSpPr>
        <p:spPr>
          <a:xfrm>
            <a:off x="611560" y="4725144"/>
            <a:ext cx="8280920" cy="1944216"/>
          </a:xfrm>
          <a:noFill/>
        </p:spPr>
        <p:txBody>
          <a:bodyPr>
            <a:normAutofit lnSpcReduction="10000"/>
          </a:bodyPr>
          <a:lstStyle/>
          <a:p>
            <a:r>
              <a:rPr lang="en-US" dirty="0">
                <a:solidFill>
                  <a:srgbClr val="FFFFFF"/>
                </a:solidFill>
              </a:rPr>
              <a:t>“</a:t>
            </a:r>
            <a:r>
              <a:rPr lang="en-US" i="1" dirty="0">
                <a:solidFill>
                  <a:srgbClr val="FFFFFF"/>
                </a:solidFill>
              </a:rPr>
              <a:t>When the present determines the future, but the approximate present does not approximately determine the future</a:t>
            </a:r>
            <a:r>
              <a:rPr lang="en-US" dirty="0">
                <a:solidFill>
                  <a:srgbClr val="FFFFFF"/>
                </a:solidFill>
              </a:rPr>
              <a:t>” </a:t>
            </a:r>
          </a:p>
          <a:p>
            <a:r>
              <a:rPr lang="en-US" sz="2800" dirty="0">
                <a:solidFill>
                  <a:srgbClr val="FFFFFF"/>
                </a:solidFill>
              </a:rPr>
              <a:t>Past is obvious, future unpredictable</a:t>
            </a:r>
          </a:p>
          <a:p>
            <a:endParaRPr lang="en-US" dirty="0">
              <a:solidFill>
                <a:srgbClr val="FFFFFF"/>
              </a:solidFill>
            </a:endParaRPr>
          </a:p>
          <a:p>
            <a:pPr marL="387350" lvl="1" indent="-387350"/>
            <a:endParaRPr lang="en-US" dirty="0">
              <a:solidFill>
                <a:srgbClr val="FFFFFF"/>
              </a:solidFill>
            </a:endParaRPr>
          </a:p>
          <a:p>
            <a:endParaRPr lang="en-US" dirty="0">
              <a:solidFill>
                <a:srgbClr val="FFFFFF"/>
              </a:solidFill>
            </a:endParaRPr>
          </a:p>
          <a:p>
            <a:endParaRPr lang="en-US" dirty="0">
              <a:solidFill>
                <a:srgbClr val="FFFFFF"/>
              </a:solidFill>
            </a:endParaRPr>
          </a:p>
        </p:txBody>
      </p:sp>
      <p:grpSp>
        <p:nvGrpSpPr>
          <p:cNvPr id="20" name="Grouper 19"/>
          <p:cNvGrpSpPr/>
          <p:nvPr/>
        </p:nvGrpSpPr>
        <p:grpSpPr>
          <a:xfrm>
            <a:off x="7004766" y="260648"/>
            <a:ext cx="2175746" cy="2405881"/>
            <a:chOff x="6228184" y="116632"/>
            <a:chExt cx="2175746" cy="2405881"/>
          </a:xfrm>
        </p:grpSpPr>
        <p:pic>
          <p:nvPicPr>
            <p:cNvPr id="12" name="Image 11"/>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16216" y="116632"/>
              <a:ext cx="1469008" cy="1994129"/>
            </a:xfrm>
            <a:prstGeom prst="rect">
              <a:avLst/>
            </a:prstGeom>
          </p:spPr>
        </p:pic>
        <p:sp>
          <p:nvSpPr>
            <p:cNvPr id="18" name="ZoneTexte 17"/>
            <p:cNvSpPr txBox="1"/>
            <p:nvPr/>
          </p:nvSpPr>
          <p:spPr>
            <a:xfrm>
              <a:off x="6228184" y="2060848"/>
              <a:ext cx="2175746" cy="461665"/>
            </a:xfrm>
            <a:prstGeom prst="rect">
              <a:avLst/>
            </a:prstGeom>
            <a:noFill/>
          </p:spPr>
          <p:txBody>
            <a:bodyPr wrap="none" rtlCol="0">
              <a:spAutoFit/>
            </a:bodyPr>
            <a:lstStyle/>
            <a:p>
              <a:r>
                <a:rPr lang="fr-FR" dirty="0"/>
                <a:t>Edward Lorentz</a:t>
              </a:r>
            </a:p>
          </p:txBody>
        </p:sp>
      </p:grpSp>
      <p:pic>
        <p:nvPicPr>
          <p:cNvPr id="15" name="Image 1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99592" y="1052736"/>
            <a:ext cx="5616624" cy="3528392"/>
          </a:xfrm>
          <a:prstGeom prst="rect">
            <a:avLst/>
          </a:prstGeom>
        </p:spPr>
      </p:pic>
      <p:sp>
        <p:nvSpPr>
          <p:cNvPr id="8" name="Espace réservé du pied de page 2"/>
          <p:cNvSpPr>
            <a:spLocks noGrp="1"/>
          </p:cNvSpPr>
          <p:nvPr>
            <p:ph type="ftr" sz="quarter" idx="3"/>
          </p:nvPr>
        </p:nvSpPr>
        <p:spPr>
          <a:xfrm>
            <a:off x="914400" y="6416675"/>
            <a:ext cx="5562600" cy="365125"/>
          </a:xfrm>
          <a:prstGeom prst="rect">
            <a:avLst/>
          </a:prstGeom>
        </p:spPr>
        <p:txBody>
          <a:bodyPr vert="horz" anchor="b"/>
          <a:lstStyle>
            <a:lvl1pPr algn="r" eaLnBrk="1" latinLnBrk="0" hangingPunct="1">
              <a:defRPr kumimoji="0" sz="1400">
                <a:solidFill>
                  <a:schemeClr val="tx2"/>
                </a:solidFill>
              </a:defRPr>
            </a:lvl1pPr>
            <a:extLst/>
          </a:lstStyle>
          <a:p>
            <a:r>
              <a:rPr lang="fr-FR" dirty="0" err="1"/>
              <a:t>Predicting</a:t>
            </a:r>
            <a:r>
              <a:rPr lang="fr-FR" dirty="0"/>
              <a:t> The Fatal </a:t>
            </a:r>
            <a:r>
              <a:rPr lang="fr-FR" dirty="0" err="1"/>
              <a:t>Flaws</a:t>
            </a:r>
            <a:r>
              <a:rPr lang="fr-FR" dirty="0"/>
              <a:t> – </a:t>
            </a:r>
            <a:r>
              <a:rPr lang="fr-FR" dirty="0" err="1"/>
              <a:t>RAeS</a:t>
            </a:r>
            <a:r>
              <a:rPr lang="fr-FR" dirty="0"/>
              <a:t>-  26-27 </a:t>
            </a:r>
            <a:r>
              <a:rPr lang="fr-FR" dirty="0" err="1"/>
              <a:t>November</a:t>
            </a:r>
            <a:r>
              <a:rPr lang="fr-FR" dirty="0"/>
              <a:t> 2015</a:t>
            </a:r>
          </a:p>
        </p:txBody>
      </p:sp>
    </p:spTree>
    <p:extLst>
      <p:ext uri="{BB962C8B-B14F-4D97-AF65-F5344CB8AC3E}">
        <p14:creationId xmlns:p14="http://schemas.microsoft.com/office/powerpoint/2010/main" val="2465692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3"/>
          <p:cNvSpPr>
            <a:spLocks noGrp="1"/>
          </p:cNvSpPr>
          <p:nvPr>
            <p:ph type="title"/>
          </p:nvPr>
        </p:nvSpPr>
        <p:spPr>
          <a:xfrm>
            <a:off x="683568" y="188640"/>
            <a:ext cx="8352928" cy="914400"/>
          </a:xfrm>
        </p:spPr>
        <p:txBody>
          <a:bodyPr/>
          <a:lstStyle/>
          <a:p>
            <a:r>
              <a:rPr lang="fr-FR" dirty="0"/>
              <a:t>The </a:t>
            </a:r>
            <a:r>
              <a:rPr lang="fr-FR" dirty="0" err="1"/>
              <a:t>rise</a:t>
            </a:r>
            <a:r>
              <a:rPr lang="fr-FR" dirty="0"/>
              <a:t> and </a:t>
            </a:r>
            <a:r>
              <a:rPr lang="fr-FR" dirty="0" err="1"/>
              <a:t>fall</a:t>
            </a:r>
            <a:r>
              <a:rPr lang="fr-FR" dirty="0"/>
              <a:t> of ‘</a:t>
            </a:r>
            <a:r>
              <a:rPr lang="fr-FR" dirty="0" err="1"/>
              <a:t>precursors</a:t>
            </a:r>
            <a:r>
              <a:rPr lang="fr-FR" dirty="0"/>
              <a:t>’</a:t>
            </a:r>
          </a:p>
        </p:txBody>
      </p:sp>
      <p:sp>
        <p:nvSpPr>
          <p:cNvPr id="6" name="Espace réservé du contenu 5"/>
          <p:cNvSpPr>
            <a:spLocks noGrp="1"/>
          </p:cNvSpPr>
          <p:nvPr>
            <p:ph sz="half" idx="4294967295"/>
          </p:nvPr>
        </p:nvSpPr>
        <p:spPr>
          <a:xfrm>
            <a:off x="3960440" y="1484784"/>
            <a:ext cx="5076056" cy="5256584"/>
          </a:xfrm>
          <a:prstGeom prst="rect">
            <a:avLst/>
          </a:prstGeom>
        </p:spPr>
        <p:txBody>
          <a:bodyPr>
            <a:noAutofit/>
          </a:bodyPr>
          <a:lstStyle/>
          <a:p>
            <a:r>
              <a:rPr lang="en-US" sz="2400" dirty="0"/>
              <a:t>About 15% of earthquakes are preceded by precursors </a:t>
            </a:r>
            <a:r>
              <a:rPr lang="en-US" sz="2800" dirty="0"/>
              <a:t>(</a:t>
            </a:r>
            <a:r>
              <a:rPr lang="en-US" sz="2400" dirty="0"/>
              <a:t>“Foreshocks”)</a:t>
            </a:r>
          </a:p>
          <a:p>
            <a:r>
              <a:rPr lang="en-US" sz="2400" dirty="0"/>
              <a:t>Usually identified </a:t>
            </a:r>
            <a:r>
              <a:rPr lang="en-US" sz="2400" dirty="0">
                <a:solidFill>
                  <a:srgbClr val="FFFF00"/>
                </a:solidFill>
              </a:rPr>
              <a:t>AFTER</a:t>
            </a:r>
            <a:r>
              <a:rPr lang="en-US" sz="2400" dirty="0"/>
              <a:t>, but </a:t>
            </a:r>
            <a:r>
              <a:rPr lang="en-US" sz="2400" dirty="0">
                <a:solidFill>
                  <a:srgbClr val="FFFF00"/>
                </a:solidFill>
              </a:rPr>
              <a:t>not</a:t>
            </a:r>
            <a:r>
              <a:rPr lang="en-US" sz="2400" dirty="0"/>
              <a:t> identifiable </a:t>
            </a:r>
            <a:r>
              <a:rPr lang="en-US" sz="2400" dirty="0">
                <a:solidFill>
                  <a:srgbClr val="FFFF00"/>
                </a:solidFill>
              </a:rPr>
              <a:t>before</a:t>
            </a:r>
          </a:p>
          <a:p>
            <a:r>
              <a:rPr lang="en-US" sz="2400" dirty="0"/>
              <a:t>The difficulty is to discriminate  meaningful signals from background noise</a:t>
            </a:r>
          </a:p>
          <a:p>
            <a:pPr lvl="1"/>
            <a:r>
              <a:rPr lang="en-US" sz="2000" dirty="0">
                <a:solidFill>
                  <a:srgbClr val="FFFF00"/>
                </a:solidFill>
              </a:rPr>
              <a:t>The key question: what is normal variation?</a:t>
            </a:r>
          </a:p>
          <a:p>
            <a:r>
              <a:rPr lang="en-US" sz="2800" dirty="0">
                <a:solidFill>
                  <a:srgbClr val="FF0000"/>
                </a:solidFill>
              </a:rPr>
              <a:t>To be able to see, we need a model of what we are looking for!</a:t>
            </a:r>
          </a:p>
        </p:txBody>
      </p:sp>
      <p:pic>
        <p:nvPicPr>
          <p:cNvPr id="7" name="Image 6"/>
          <p:cNvPicPr>
            <a:picLocks noChangeAspect="1"/>
          </p:cNvPicPr>
          <p:nvPr/>
        </p:nvPicPr>
        <p:blipFill>
          <a:blip r:embed="rId3"/>
          <a:stretch>
            <a:fillRect/>
          </a:stretch>
        </p:blipFill>
        <p:spPr>
          <a:xfrm>
            <a:off x="78862" y="1844824"/>
            <a:ext cx="3845066" cy="4104456"/>
          </a:xfrm>
          <a:prstGeom prst="rect">
            <a:avLst/>
          </a:prstGeom>
        </p:spPr>
      </p:pic>
      <p:sp>
        <p:nvSpPr>
          <p:cNvPr id="8" name="ZoneTexte 7"/>
          <p:cNvSpPr txBox="1"/>
          <p:nvPr/>
        </p:nvSpPr>
        <p:spPr>
          <a:xfrm>
            <a:off x="1333500" y="1879600"/>
            <a:ext cx="184666" cy="400110"/>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48095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étro">
  <a:themeElements>
    <a:clrScheme name="Métro">
      <a:dk1>
        <a:sysClr val="windowText" lastClr="000000"/>
      </a:dk1>
      <a:lt1>
        <a:sysClr val="window" lastClr="FFFFFF"/>
      </a:lt1>
      <a:dk2>
        <a:srgbClr val="4E5B6F"/>
      </a:dk2>
      <a:lt2>
        <a:srgbClr val="D6ECFF"/>
      </a:lt2>
      <a:accent1>
        <a:srgbClr val="7FD13B"/>
      </a:accent1>
      <a:accent2>
        <a:srgbClr val="EA157A"/>
      </a:accent2>
      <a:accent3>
        <a:srgbClr val="FEB80A"/>
      </a:accent3>
      <a:accent4>
        <a:srgbClr val="00ADDC"/>
      </a:accent4>
      <a:accent5>
        <a:srgbClr val="738AC8"/>
      </a:accent5>
      <a:accent6>
        <a:srgbClr val="1AB39F"/>
      </a:accent6>
      <a:hlink>
        <a:srgbClr val="EB8803"/>
      </a:hlink>
      <a:folHlink>
        <a:srgbClr val="5F7791"/>
      </a:folHlink>
    </a:clrScheme>
    <a:fontScheme name="Métro">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Mé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bg1">
                <a:shade val="100000"/>
                <a:satMod val="150000"/>
              </a:schemeClr>
            </a:gs>
            <a:gs pos="65000">
              <a:schemeClr val="bg1">
                <a:shade val="90000"/>
                <a:satMod val="375000"/>
              </a:schemeClr>
            </a:gs>
            <a:gs pos="100000">
              <a:schemeClr val="phClr">
                <a:tint val="88000"/>
                <a:satMod val="400000"/>
              </a:schemeClr>
            </a:gs>
          </a:gsLst>
          <a:lin ang="5400000" scaled="0"/>
        </a:gradFill>
        <a:blipFill>
          <a:blip xmlns:r="http://schemas.openxmlformats.org/officeDocument/2006/relationships" r:embed="rId1">
            <a:duotone>
              <a:schemeClr val="phClr">
                <a:shade val="40000"/>
                <a:satMod val="180000"/>
              </a:schemeClr>
              <a:schemeClr val="phClr">
                <a:tint val="90000"/>
                <a:satMod val="20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Metro</Template>
  <TotalTime>13075</TotalTime>
  <Words>2353</Words>
  <Application>Microsoft Macintosh PowerPoint</Application>
  <PresentationFormat>Affichage à l'écran (4:3)</PresentationFormat>
  <Paragraphs>400</Paragraphs>
  <Slides>33</Slides>
  <Notes>12</Notes>
  <HiddenSlides>0</HiddenSlides>
  <MMClips>1</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33</vt:i4>
      </vt:variant>
    </vt:vector>
  </HeadingPairs>
  <TitlesOfParts>
    <vt:vector size="44" baseType="lpstr">
      <vt:lpstr>Arial</vt:lpstr>
      <vt:lpstr>Calibri</vt:lpstr>
      <vt:lpstr>Consolas</vt:lpstr>
      <vt:lpstr>Corbel</vt:lpstr>
      <vt:lpstr>Times</vt:lpstr>
      <vt:lpstr>Times New Roman</vt:lpstr>
      <vt:lpstr>Verdana</vt:lpstr>
      <vt:lpstr>Wingdings</vt:lpstr>
      <vt:lpstr>Wingdings 2</vt:lpstr>
      <vt:lpstr>Wingdings 3</vt:lpstr>
      <vt:lpstr>Métro</vt:lpstr>
      <vt:lpstr>Predicting The fatal flaws  The challenge of The unpredictable... </vt:lpstr>
      <vt:lpstr>PREDICTING THE FATAL FLAWS</vt:lpstr>
      <vt:lpstr>PREDICTING THE FATAL FLAWS</vt:lpstr>
      <vt:lpstr>PREDICTING THE FATAL FLAWS</vt:lpstr>
      <vt:lpstr>Complexity…</vt:lpstr>
      <vt:lpstr>From simple to complex</vt:lpstr>
      <vt:lpstr>Large population systems</vt:lpstr>
      <vt:lpstr>Chaos theory</vt:lpstr>
      <vt:lpstr>The rise and fall of ‘precursors’</vt:lpstr>
      <vt:lpstr>Current Safety Paradigm</vt:lpstr>
      <vt:lpstr>The current vision of aviation safety</vt:lpstr>
      <vt:lpstr>A “simple” world: linear, predictable, fully controllable</vt:lpstr>
      <vt:lpstr>A linear vision of risk</vt:lpstr>
      <vt:lpstr>The Henrich/Bird pyramid</vt:lpstr>
      <vt:lpstr>The pyramid myth</vt:lpstr>
      <vt:lpstr>BST and Mercer ORC study (2011), along with seven global companies</vt:lpstr>
      <vt:lpstr>From single to dual failure…</vt:lpstr>
      <vt:lpstr>From single to dual failure (In Flight Shut Down)…</vt:lpstr>
      <vt:lpstr>MIT study (Barnett 2003)</vt:lpstr>
      <vt:lpstr>From prediction to reality</vt:lpstr>
      <vt:lpstr>In other words…</vt:lpstr>
      <vt:lpstr>A paradigm shift?</vt:lpstr>
      <vt:lpstr>Two main strategies against complexity</vt:lpstr>
      <vt:lpstr>Resilience…</vt:lpstr>
      <vt:lpstr>Présentation PowerPoint</vt:lpstr>
      <vt:lpstr>Preparing to be unprepared</vt:lpstr>
      <vt:lpstr>Resilience as adaptive capacity (D.Woods)</vt:lpstr>
      <vt:lpstr>The vicious circle of  predetermination and vulnerability</vt:lpstr>
      <vt:lpstr>Predicting fatal flaws…</vt:lpstr>
      <vt:lpstr>Contemporary fatal flaws</vt:lpstr>
      <vt:lpstr>Future flaws?</vt:lpstr>
      <vt:lpstr>Conclusion</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jean</dc:creator>
  <cp:lastModifiedBy>Jean Pariès</cp:lastModifiedBy>
  <cp:revision>300</cp:revision>
  <dcterms:created xsi:type="dcterms:W3CDTF">2012-04-11T14:07:55Z</dcterms:created>
  <dcterms:modified xsi:type="dcterms:W3CDTF">2019-05-17T10:03:47Z</dcterms:modified>
</cp:coreProperties>
</file>